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27"/>
  </p:notesMasterIdLst>
  <p:sldIdLst>
    <p:sldId id="283" r:id="rId2"/>
    <p:sldId id="300" r:id="rId3"/>
    <p:sldId id="320" r:id="rId4"/>
    <p:sldId id="322" r:id="rId5"/>
    <p:sldId id="323" r:id="rId6"/>
    <p:sldId id="324" r:id="rId7"/>
    <p:sldId id="325" r:id="rId8"/>
    <p:sldId id="326" r:id="rId9"/>
    <p:sldId id="327" r:id="rId10"/>
    <p:sldId id="306" r:id="rId11"/>
    <p:sldId id="328" r:id="rId12"/>
    <p:sldId id="329" r:id="rId13"/>
    <p:sldId id="330" r:id="rId14"/>
    <p:sldId id="332" r:id="rId15"/>
    <p:sldId id="299" r:id="rId16"/>
    <p:sldId id="304" r:id="rId17"/>
    <p:sldId id="298" r:id="rId18"/>
    <p:sldId id="331" r:id="rId19"/>
    <p:sldId id="305" r:id="rId20"/>
    <p:sldId id="318" r:id="rId21"/>
    <p:sldId id="319" r:id="rId22"/>
    <p:sldId id="333" r:id="rId23"/>
    <p:sldId id="334" r:id="rId24"/>
    <p:sldId id="336" r:id="rId25"/>
    <p:sldId id="335" r:id="rId26"/>
  </p:sldIdLst>
  <p:sldSz cx="9144000" cy="6858000" type="screen4x3"/>
  <p:notesSz cx="6858000" cy="9144000"/>
  <p:defaultTextStyle>
    <a:defPPr>
      <a:defRPr lang="es-ES_tradnl"/>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55613" indent="1588" algn="l" rtl="0" fontAlgn="base">
      <a:spcBef>
        <a:spcPct val="0"/>
      </a:spcBef>
      <a:spcAft>
        <a:spcPct val="0"/>
      </a:spcAft>
      <a:defRPr sz="2300" kern="1200">
        <a:solidFill>
          <a:schemeClr val="tx1"/>
        </a:solidFill>
        <a:latin typeface="Times New Roman" pitchFamily="18" charset="0"/>
        <a:ea typeface="+mn-ea"/>
        <a:cs typeface="+mn-cs"/>
      </a:defRPr>
    </a:lvl2pPr>
    <a:lvl3pPr marL="912813" indent="1588" algn="l" rtl="0" fontAlgn="base">
      <a:spcBef>
        <a:spcPct val="0"/>
      </a:spcBef>
      <a:spcAft>
        <a:spcPct val="0"/>
      </a:spcAft>
      <a:defRPr sz="2300" kern="1200">
        <a:solidFill>
          <a:schemeClr val="tx1"/>
        </a:solidFill>
        <a:latin typeface="Times New Roman" pitchFamily="18" charset="0"/>
        <a:ea typeface="+mn-ea"/>
        <a:cs typeface="+mn-cs"/>
      </a:defRPr>
    </a:lvl3pPr>
    <a:lvl4pPr marL="1370013" indent="1588" algn="l" rtl="0" fontAlgn="base">
      <a:spcBef>
        <a:spcPct val="0"/>
      </a:spcBef>
      <a:spcAft>
        <a:spcPct val="0"/>
      </a:spcAft>
      <a:defRPr sz="2300" kern="1200">
        <a:solidFill>
          <a:schemeClr val="tx1"/>
        </a:solidFill>
        <a:latin typeface="Times New Roman" pitchFamily="18" charset="0"/>
        <a:ea typeface="+mn-ea"/>
        <a:cs typeface="+mn-cs"/>
      </a:defRPr>
    </a:lvl4pPr>
    <a:lvl5pPr marL="1827213" indent="1588" algn="l" rtl="0" fontAlgn="base">
      <a:spcBef>
        <a:spcPct val="0"/>
      </a:spcBef>
      <a:spcAft>
        <a:spcPct val="0"/>
      </a:spcAft>
      <a:defRPr sz="2300" kern="1200">
        <a:solidFill>
          <a:schemeClr val="tx1"/>
        </a:solidFill>
        <a:latin typeface="Times New Roman" pitchFamily="18" charset="0"/>
        <a:ea typeface="+mn-ea"/>
        <a:cs typeface="+mn-cs"/>
      </a:defRPr>
    </a:lvl5pPr>
    <a:lvl6pPr marL="2286000" algn="l" defTabSz="914400" rtl="0" eaLnBrk="1" latinLnBrk="0" hangingPunct="1">
      <a:defRPr sz="2300" kern="1200">
        <a:solidFill>
          <a:schemeClr val="tx1"/>
        </a:solidFill>
        <a:latin typeface="Times New Roman" pitchFamily="18" charset="0"/>
        <a:ea typeface="+mn-ea"/>
        <a:cs typeface="+mn-cs"/>
      </a:defRPr>
    </a:lvl6pPr>
    <a:lvl7pPr marL="2743200" algn="l" defTabSz="914400" rtl="0" eaLnBrk="1" latinLnBrk="0" hangingPunct="1">
      <a:defRPr sz="2300" kern="1200">
        <a:solidFill>
          <a:schemeClr val="tx1"/>
        </a:solidFill>
        <a:latin typeface="Times New Roman" pitchFamily="18" charset="0"/>
        <a:ea typeface="+mn-ea"/>
        <a:cs typeface="+mn-cs"/>
      </a:defRPr>
    </a:lvl7pPr>
    <a:lvl8pPr marL="3200400" algn="l" defTabSz="914400" rtl="0" eaLnBrk="1" latinLnBrk="0" hangingPunct="1">
      <a:defRPr sz="2300" kern="1200">
        <a:solidFill>
          <a:schemeClr val="tx1"/>
        </a:solidFill>
        <a:latin typeface="Times New Roman" pitchFamily="18" charset="0"/>
        <a:ea typeface="+mn-ea"/>
        <a:cs typeface="+mn-cs"/>
      </a:defRPr>
    </a:lvl8pPr>
    <a:lvl9pPr marL="3657600" algn="l" defTabSz="914400" rtl="0" eaLnBrk="1" latinLnBrk="0" hangingPunct="1">
      <a:defRPr sz="23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54" d="100"/>
          <a:sy n="54" d="100"/>
        </p:scale>
        <p:origin x="8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3276E2F-562D-458E-BA85-1373A94BE5CE}" type="datetimeFigureOut">
              <a:rPr lang="es-AR"/>
              <a:pPr>
                <a:defRPr/>
              </a:pPr>
              <a:t>09/12/2019</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042B521-C531-42A4-A1CE-F013AE90A7CC}" type="slidenum">
              <a:rPr lang="es-AR"/>
              <a:pPr>
                <a:defRPr/>
              </a:pPr>
              <a:t>‹Nº›</a:t>
            </a:fld>
            <a:endParaRPr lang="es-AR"/>
          </a:p>
        </p:txBody>
      </p:sp>
    </p:spTree>
    <p:extLst>
      <p:ext uri="{BB962C8B-B14F-4D97-AF65-F5344CB8AC3E}">
        <p14:creationId xmlns:p14="http://schemas.microsoft.com/office/powerpoint/2010/main" val="28599115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566" algn="l" defTabSz="914226" rtl="0" eaLnBrk="1" latinLnBrk="0" hangingPunct="1">
      <a:defRPr sz="1200" kern="1200">
        <a:solidFill>
          <a:schemeClr val="tx1"/>
        </a:solidFill>
        <a:latin typeface="+mn-lt"/>
        <a:ea typeface="+mn-ea"/>
        <a:cs typeface="+mn-cs"/>
      </a:defRPr>
    </a:lvl6pPr>
    <a:lvl7pPr marL="2742679" algn="l" defTabSz="914226" rtl="0" eaLnBrk="1" latinLnBrk="0" hangingPunct="1">
      <a:defRPr sz="1200" kern="1200">
        <a:solidFill>
          <a:schemeClr val="tx1"/>
        </a:solidFill>
        <a:latin typeface="+mn-lt"/>
        <a:ea typeface="+mn-ea"/>
        <a:cs typeface="+mn-cs"/>
      </a:defRPr>
    </a:lvl7pPr>
    <a:lvl8pPr marL="3199794" algn="l" defTabSz="914226" rtl="0" eaLnBrk="1" latinLnBrk="0" hangingPunct="1">
      <a:defRPr sz="1200" kern="1200">
        <a:solidFill>
          <a:schemeClr val="tx1"/>
        </a:solidFill>
        <a:latin typeface="+mn-lt"/>
        <a:ea typeface="+mn-ea"/>
        <a:cs typeface="+mn-cs"/>
      </a:defRPr>
    </a:lvl8pPr>
    <a:lvl9pPr marL="3656907" algn="l" defTabSz="91422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481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AR" smtClean="0"/>
          </a:p>
        </p:txBody>
      </p:sp>
      <p:sp>
        <p:nvSpPr>
          <p:cNvPr id="34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121D69-5EC7-4B3A-A50F-B60EF637591B}" type="slidenum">
              <a:rPr lang="es-AR" smtClean="0"/>
              <a:pPr/>
              <a:t>1</a:t>
            </a:fld>
            <a:endParaRPr lang="es-AR" smtClean="0"/>
          </a:p>
        </p:txBody>
      </p:sp>
    </p:spTree>
    <p:extLst>
      <p:ext uri="{BB962C8B-B14F-4D97-AF65-F5344CB8AC3E}">
        <p14:creationId xmlns:p14="http://schemas.microsoft.com/office/powerpoint/2010/main" val="2258673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endParaRPr lang="es-ES" altLang="es-AR"/>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altLang="es-AR"/>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137EF6CB-FEAD-4FEF-B6F9-5ACE581CFD2A}" type="slidenum">
              <a:rPr lang="es-ES" altLang="es-AR"/>
              <a:pPr>
                <a:defRPr/>
              </a:pPr>
              <a:t>‹Nº›</a:t>
            </a:fld>
            <a:endParaRPr lang="es-ES" alt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ltLang="es-AR"/>
          </a:p>
        </p:txBody>
      </p:sp>
      <p:sp>
        <p:nvSpPr>
          <p:cNvPr id="5" name="21 Marcador de pie de página"/>
          <p:cNvSpPr>
            <a:spLocks noGrp="1"/>
          </p:cNvSpPr>
          <p:nvPr>
            <p:ph type="ftr" sz="quarter" idx="11"/>
          </p:nvPr>
        </p:nvSpPr>
        <p:spPr/>
        <p:txBody>
          <a:bodyPr/>
          <a:lstStyle>
            <a:lvl1pPr>
              <a:defRPr/>
            </a:lvl1pPr>
          </a:lstStyle>
          <a:p>
            <a:pPr>
              <a:defRPr/>
            </a:pPr>
            <a:endParaRPr lang="es-ES" altLang="es-AR"/>
          </a:p>
        </p:txBody>
      </p:sp>
      <p:sp>
        <p:nvSpPr>
          <p:cNvPr id="6" name="17 Marcador de número de diapositiva"/>
          <p:cNvSpPr>
            <a:spLocks noGrp="1"/>
          </p:cNvSpPr>
          <p:nvPr>
            <p:ph type="sldNum" sz="quarter" idx="12"/>
          </p:nvPr>
        </p:nvSpPr>
        <p:spPr/>
        <p:txBody>
          <a:bodyPr/>
          <a:lstStyle>
            <a:lvl1pPr>
              <a:defRPr/>
            </a:lvl1pPr>
          </a:lstStyle>
          <a:p>
            <a:pPr>
              <a:defRPr/>
            </a:pPr>
            <a:fld id="{F5E4EE06-0376-49D3-9FD7-2FF813CEBFA3}" type="slidenum">
              <a:rPr lang="es-ES" altLang="es-AR"/>
              <a:pPr>
                <a:defRPr/>
              </a:pPr>
              <a:t>‹Nº›</a:t>
            </a:fld>
            <a:endParaRPr lang="es-ES" alt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ltLang="es-AR"/>
          </a:p>
        </p:txBody>
      </p:sp>
      <p:sp>
        <p:nvSpPr>
          <p:cNvPr id="5" name="21 Marcador de pie de página"/>
          <p:cNvSpPr>
            <a:spLocks noGrp="1"/>
          </p:cNvSpPr>
          <p:nvPr>
            <p:ph type="ftr" sz="quarter" idx="11"/>
          </p:nvPr>
        </p:nvSpPr>
        <p:spPr/>
        <p:txBody>
          <a:bodyPr/>
          <a:lstStyle>
            <a:lvl1pPr>
              <a:defRPr/>
            </a:lvl1pPr>
          </a:lstStyle>
          <a:p>
            <a:pPr>
              <a:defRPr/>
            </a:pPr>
            <a:endParaRPr lang="es-ES" altLang="es-AR"/>
          </a:p>
        </p:txBody>
      </p:sp>
      <p:sp>
        <p:nvSpPr>
          <p:cNvPr id="6" name="17 Marcador de número de diapositiva"/>
          <p:cNvSpPr>
            <a:spLocks noGrp="1"/>
          </p:cNvSpPr>
          <p:nvPr>
            <p:ph type="sldNum" sz="quarter" idx="12"/>
          </p:nvPr>
        </p:nvSpPr>
        <p:spPr/>
        <p:txBody>
          <a:bodyPr/>
          <a:lstStyle>
            <a:lvl1pPr>
              <a:defRPr/>
            </a:lvl1pPr>
          </a:lstStyle>
          <a:p>
            <a:pPr>
              <a:defRPr/>
            </a:pPr>
            <a:fld id="{4A7F35F5-029D-4145-AB70-F7566937FB17}" type="slidenum">
              <a:rPr lang="es-ES" altLang="es-AR"/>
              <a:pPr>
                <a:defRPr/>
              </a:pPr>
              <a:t>‹Nº›</a:t>
            </a:fld>
            <a:endParaRPr lang="es-ES" alt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endParaRPr lang="es-ES" altLang="es-AR"/>
          </a:p>
        </p:txBody>
      </p:sp>
      <p:sp>
        <p:nvSpPr>
          <p:cNvPr id="5" name="21 Marcador de pie de página"/>
          <p:cNvSpPr>
            <a:spLocks noGrp="1"/>
          </p:cNvSpPr>
          <p:nvPr>
            <p:ph type="ftr" sz="quarter" idx="11"/>
          </p:nvPr>
        </p:nvSpPr>
        <p:spPr/>
        <p:txBody>
          <a:bodyPr/>
          <a:lstStyle>
            <a:lvl1pPr>
              <a:defRPr/>
            </a:lvl1pPr>
          </a:lstStyle>
          <a:p>
            <a:pPr>
              <a:defRPr/>
            </a:pPr>
            <a:endParaRPr lang="es-ES" altLang="es-AR"/>
          </a:p>
        </p:txBody>
      </p:sp>
      <p:sp>
        <p:nvSpPr>
          <p:cNvPr id="6" name="17 Marcador de número de diapositiva"/>
          <p:cNvSpPr>
            <a:spLocks noGrp="1"/>
          </p:cNvSpPr>
          <p:nvPr>
            <p:ph type="sldNum" sz="quarter" idx="12"/>
          </p:nvPr>
        </p:nvSpPr>
        <p:spPr/>
        <p:txBody>
          <a:bodyPr/>
          <a:lstStyle>
            <a:lvl1pPr>
              <a:defRPr/>
            </a:lvl1pPr>
          </a:lstStyle>
          <a:p>
            <a:pPr>
              <a:defRPr/>
            </a:pPr>
            <a:fld id="{18B788BD-9E9A-4ABC-924D-6F0855536475}" type="slidenum">
              <a:rPr lang="es-ES" altLang="es-AR"/>
              <a:pPr>
                <a:defRPr/>
              </a:pPr>
              <a:t>‹Nº›</a:t>
            </a:fld>
            <a:endParaRPr lang="es-ES" alt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endParaRPr lang="es-ES" altLang="es-AR"/>
          </a:p>
        </p:txBody>
      </p:sp>
      <p:sp>
        <p:nvSpPr>
          <p:cNvPr id="7" name="4 Marcador de pie de página"/>
          <p:cNvSpPr>
            <a:spLocks noGrp="1"/>
          </p:cNvSpPr>
          <p:nvPr>
            <p:ph type="ftr" sz="quarter" idx="11"/>
          </p:nvPr>
        </p:nvSpPr>
        <p:spPr/>
        <p:txBody>
          <a:bodyPr/>
          <a:lstStyle>
            <a:lvl1pPr>
              <a:defRPr/>
            </a:lvl1pPr>
            <a:extLst/>
          </a:lstStyle>
          <a:p>
            <a:pPr>
              <a:defRPr/>
            </a:pPr>
            <a:endParaRPr lang="es-ES" altLang="es-AR"/>
          </a:p>
        </p:txBody>
      </p:sp>
      <p:sp>
        <p:nvSpPr>
          <p:cNvPr id="8" name="5 Marcador de número de diapositiva"/>
          <p:cNvSpPr>
            <a:spLocks noGrp="1"/>
          </p:cNvSpPr>
          <p:nvPr>
            <p:ph type="sldNum" sz="quarter" idx="12"/>
          </p:nvPr>
        </p:nvSpPr>
        <p:spPr/>
        <p:txBody>
          <a:bodyPr/>
          <a:lstStyle>
            <a:lvl1pPr>
              <a:defRPr/>
            </a:lvl1pPr>
            <a:extLst/>
          </a:lstStyle>
          <a:p>
            <a:pPr>
              <a:defRPr/>
            </a:pPr>
            <a:fld id="{57B4FB8F-8E6B-4E6A-A4A0-052AACC51101}" type="slidenum">
              <a:rPr lang="es-ES" altLang="es-AR"/>
              <a:pPr>
                <a:defRPr/>
              </a:pPr>
              <a:t>‹Nº›</a:t>
            </a:fld>
            <a:endParaRPr lang="es-ES" alt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ES" altLang="es-AR"/>
          </a:p>
        </p:txBody>
      </p:sp>
      <p:sp>
        <p:nvSpPr>
          <p:cNvPr id="6" name="5 Marcador de pie de página"/>
          <p:cNvSpPr>
            <a:spLocks noGrp="1"/>
          </p:cNvSpPr>
          <p:nvPr>
            <p:ph type="ftr" sz="quarter" idx="11"/>
          </p:nvPr>
        </p:nvSpPr>
        <p:spPr/>
        <p:txBody>
          <a:bodyPr/>
          <a:lstStyle>
            <a:lvl1pPr>
              <a:defRPr/>
            </a:lvl1pPr>
            <a:extLst/>
          </a:lstStyle>
          <a:p>
            <a:pPr>
              <a:defRPr/>
            </a:pPr>
            <a:endParaRPr lang="es-ES" altLang="es-AR"/>
          </a:p>
        </p:txBody>
      </p:sp>
      <p:sp>
        <p:nvSpPr>
          <p:cNvPr id="7" name="6 Marcador de número de diapositiva"/>
          <p:cNvSpPr>
            <a:spLocks noGrp="1"/>
          </p:cNvSpPr>
          <p:nvPr>
            <p:ph type="sldNum" sz="quarter" idx="12"/>
          </p:nvPr>
        </p:nvSpPr>
        <p:spPr/>
        <p:txBody>
          <a:bodyPr/>
          <a:lstStyle>
            <a:lvl1pPr>
              <a:defRPr/>
            </a:lvl1pPr>
            <a:extLst/>
          </a:lstStyle>
          <a:p>
            <a:pPr>
              <a:defRPr/>
            </a:pPr>
            <a:fld id="{E0A26E50-0609-4C1B-A4AB-80417AE88C44}" type="slidenum">
              <a:rPr lang="es-ES" altLang="es-AR"/>
              <a:pPr>
                <a:defRPr/>
              </a:pPr>
              <a:t>‹Nº›</a:t>
            </a:fld>
            <a:endParaRPr lang="es-ES" altLang="es-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endParaRPr lang="es-ES" altLang="es-AR"/>
          </a:p>
        </p:txBody>
      </p:sp>
      <p:sp>
        <p:nvSpPr>
          <p:cNvPr id="8" name="7 Marcador de pie de página"/>
          <p:cNvSpPr>
            <a:spLocks noGrp="1"/>
          </p:cNvSpPr>
          <p:nvPr>
            <p:ph type="ftr" sz="quarter" idx="11"/>
          </p:nvPr>
        </p:nvSpPr>
        <p:spPr/>
        <p:txBody>
          <a:bodyPr/>
          <a:lstStyle>
            <a:lvl1pPr>
              <a:defRPr/>
            </a:lvl1pPr>
            <a:extLst/>
          </a:lstStyle>
          <a:p>
            <a:pPr>
              <a:defRPr/>
            </a:pPr>
            <a:endParaRPr lang="es-ES" altLang="es-AR"/>
          </a:p>
        </p:txBody>
      </p:sp>
      <p:sp>
        <p:nvSpPr>
          <p:cNvPr id="9" name="8 Marcador de número de diapositiva"/>
          <p:cNvSpPr>
            <a:spLocks noGrp="1"/>
          </p:cNvSpPr>
          <p:nvPr>
            <p:ph type="sldNum" sz="quarter" idx="12"/>
          </p:nvPr>
        </p:nvSpPr>
        <p:spPr/>
        <p:txBody>
          <a:bodyPr/>
          <a:lstStyle>
            <a:lvl1pPr>
              <a:defRPr/>
            </a:lvl1pPr>
            <a:extLst/>
          </a:lstStyle>
          <a:p>
            <a:pPr>
              <a:defRPr/>
            </a:pPr>
            <a:fld id="{C69211DB-9393-487B-943D-3F225DDF4E37}" type="slidenum">
              <a:rPr lang="es-ES" altLang="es-AR"/>
              <a:pPr>
                <a:defRPr/>
              </a:pPr>
              <a:t>‹Nº›</a:t>
            </a:fld>
            <a:endParaRPr lang="es-ES" alt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endParaRPr lang="es-ES" altLang="es-AR"/>
          </a:p>
        </p:txBody>
      </p:sp>
      <p:sp>
        <p:nvSpPr>
          <p:cNvPr id="4" name="3 Marcador de pie de página"/>
          <p:cNvSpPr>
            <a:spLocks noGrp="1"/>
          </p:cNvSpPr>
          <p:nvPr>
            <p:ph type="ftr" sz="quarter" idx="11"/>
          </p:nvPr>
        </p:nvSpPr>
        <p:spPr/>
        <p:txBody>
          <a:bodyPr/>
          <a:lstStyle>
            <a:lvl1pPr>
              <a:defRPr/>
            </a:lvl1pPr>
            <a:extLst/>
          </a:lstStyle>
          <a:p>
            <a:pPr>
              <a:defRPr/>
            </a:pPr>
            <a:endParaRPr lang="es-ES" altLang="es-AR"/>
          </a:p>
        </p:txBody>
      </p:sp>
      <p:sp>
        <p:nvSpPr>
          <p:cNvPr id="5" name="4 Marcador de número de diapositiva"/>
          <p:cNvSpPr>
            <a:spLocks noGrp="1"/>
          </p:cNvSpPr>
          <p:nvPr>
            <p:ph type="sldNum" sz="quarter" idx="12"/>
          </p:nvPr>
        </p:nvSpPr>
        <p:spPr/>
        <p:txBody>
          <a:bodyPr/>
          <a:lstStyle>
            <a:lvl1pPr>
              <a:defRPr/>
            </a:lvl1pPr>
            <a:extLst/>
          </a:lstStyle>
          <a:p>
            <a:pPr>
              <a:defRPr/>
            </a:pPr>
            <a:fld id="{23714366-16C6-4F1D-A3B8-7AAA13BB6602}" type="slidenum">
              <a:rPr lang="es-ES" altLang="es-AR"/>
              <a:pPr>
                <a:defRPr/>
              </a:pPr>
              <a:t>‹Nº›</a:t>
            </a:fld>
            <a:endParaRPr lang="es-ES" altLang="es-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endParaRPr lang="es-ES" altLang="es-AR"/>
          </a:p>
        </p:txBody>
      </p:sp>
      <p:sp>
        <p:nvSpPr>
          <p:cNvPr id="3" name="21 Marcador de pie de página"/>
          <p:cNvSpPr>
            <a:spLocks noGrp="1"/>
          </p:cNvSpPr>
          <p:nvPr>
            <p:ph type="ftr" sz="quarter" idx="11"/>
          </p:nvPr>
        </p:nvSpPr>
        <p:spPr/>
        <p:txBody>
          <a:bodyPr/>
          <a:lstStyle>
            <a:lvl1pPr>
              <a:defRPr/>
            </a:lvl1pPr>
          </a:lstStyle>
          <a:p>
            <a:pPr>
              <a:defRPr/>
            </a:pPr>
            <a:endParaRPr lang="es-ES" altLang="es-AR"/>
          </a:p>
        </p:txBody>
      </p:sp>
      <p:sp>
        <p:nvSpPr>
          <p:cNvPr id="4" name="17 Marcador de número de diapositiva"/>
          <p:cNvSpPr>
            <a:spLocks noGrp="1"/>
          </p:cNvSpPr>
          <p:nvPr>
            <p:ph type="sldNum" sz="quarter" idx="12"/>
          </p:nvPr>
        </p:nvSpPr>
        <p:spPr/>
        <p:txBody>
          <a:bodyPr/>
          <a:lstStyle>
            <a:lvl1pPr>
              <a:defRPr/>
            </a:lvl1pPr>
          </a:lstStyle>
          <a:p>
            <a:pPr>
              <a:defRPr/>
            </a:pPr>
            <a:fld id="{9C110D69-80CE-45D7-93DA-F36367D09B4A}" type="slidenum">
              <a:rPr lang="es-ES" altLang="es-AR"/>
              <a:pPr>
                <a:defRPr/>
              </a:pPr>
              <a:t>‹Nº›</a:t>
            </a:fld>
            <a:endParaRPr lang="es-ES" alt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endParaRPr lang="es-ES" altLang="es-AR"/>
          </a:p>
        </p:txBody>
      </p:sp>
      <p:sp>
        <p:nvSpPr>
          <p:cNvPr id="6" name="5 Marcador de pie de página"/>
          <p:cNvSpPr>
            <a:spLocks noGrp="1"/>
          </p:cNvSpPr>
          <p:nvPr>
            <p:ph type="ftr" sz="quarter" idx="11"/>
          </p:nvPr>
        </p:nvSpPr>
        <p:spPr/>
        <p:txBody>
          <a:bodyPr/>
          <a:lstStyle>
            <a:lvl1pPr>
              <a:defRPr/>
            </a:lvl1pPr>
            <a:extLst/>
          </a:lstStyle>
          <a:p>
            <a:pPr>
              <a:defRPr/>
            </a:pPr>
            <a:endParaRPr lang="es-ES" altLang="es-AR"/>
          </a:p>
        </p:txBody>
      </p:sp>
      <p:sp>
        <p:nvSpPr>
          <p:cNvPr id="7" name="6 Marcador de número de diapositiva"/>
          <p:cNvSpPr>
            <a:spLocks noGrp="1"/>
          </p:cNvSpPr>
          <p:nvPr>
            <p:ph type="sldNum" sz="quarter" idx="12"/>
          </p:nvPr>
        </p:nvSpPr>
        <p:spPr/>
        <p:txBody>
          <a:bodyPr/>
          <a:lstStyle>
            <a:lvl1pPr>
              <a:defRPr/>
            </a:lvl1pPr>
            <a:extLst/>
          </a:lstStyle>
          <a:p>
            <a:pPr>
              <a:defRPr/>
            </a:pPr>
            <a:fld id="{9C7F3D04-8CB4-4A3A-B47B-B00DF7317FC9}" type="slidenum">
              <a:rPr lang="es-ES" altLang="es-AR"/>
              <a:pPr>
                <a:defRPr/>
              </a:pPr>
              <a:t>‹Nº›</a:t>
            </a:fld>
            <a:endParaRPr lang="es-ES" alt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6 Triángulo rectángulo"/>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endParaRPr lang="es-ES" altLang="es-AR"/>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ES" altLang="es-AR"/>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48AC665A-CAC6-4001-B02C-0F6FC8B22789}" type="slidenum">
              <a:rPr lang="es-ES" altLang="es-AR"/>
              <a:pPr>
                <a:defRPr/>
              </a:pPr>
              <a:t>‹Nº›</a:t>
            </a:fld>
            <a:endParaRPr lang="es-ES" altLang="es-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11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s-ES" altLang="es-AR"/>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altLang="es-AR"/>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7F809515-B33C-4F39-85C7-80CC34DF9B46}" type="slidenum">
              <a:rPr lang="es-ES" altLang="es-AR"/>
              <a:pPr>
                <a:defRPr/>
              </a:pPr>
              <a:t>‹Nº›</a:t>
            </a:fld>
            <a:endParaRPr lang="es-ES" altLang="es-AR"/>
          </a:p>
        </p:txBody>
      </p:sp>
    </p:spTree>
  </p:cSld>
  <p:clrMap bg1="lt1" tx1="dk1" bg2="lt2" tx2="dk2" accent1="accent1" accent2="accent2" accent3="accent3" accent4="accent4" accent5="accent5" accent6="accent6" hlink="hlink" folHlink="folHlink"/>
  <p:sldLayoutIdLst>
    <p:sldLayoutId id="2147483720" r:id="rId1"/>
    <p:sldLayoutId id="2147483716" r:id="rId2"/>
    <p:sldLayoutId id="2147483721" r:id="rId3"/>
    <p:sldLayoutId id="2147483722" r:id="rId4"/>
    <p:sldLayoutId id="2147483723" r:id="rId5"/>
    <p:sldLayoutId id="2147483724" r:id="rId6"/>
    <p:sldLayoutId id="2147483717" r:id="rId7"/>
    <p:sldLayoutId id="2147483725" r:id="rId8"/>
    <p:sldLayoutId id="2147483726" r:id="rId9"/>
    <p:sldLayoutId id="2147483718" r:id="rId10"/>
    <p:sldLayoutId id="2147483719"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 y="1571612"/>
            <a:ext cx="8929688" cy="5286388"/>
          </a:xfrm>
        </p:spPr>
        <p:txBody>
          <a:bodyPr>
            <a:normAutofit/>
          </a:bodyPr>
          <a:lstStyle/>
          <a:p>
            <a:pPr marL="365760" indent="-256032" fontAlgn="auto">
              <a:spcAft>
                <a:spcPts val="0"/>
              </a:spcAft>
              <a:buFontTx/>
              <a:buNone/>
              <a:defRPr/>
            </a:pPr>
            <a:r>
              <a:rPr lang="es-ES_tradnl" altLang="es-AR" sz="6000" b="1" dirty="0" smtClean="0">
                <a:latin typeface="Edwardian Script ITC" pitchFamily="66" charset="0"/>
              </a:rPr>
              <a:t>                Dr. Marcelo López  Mesa</a:t>
            </a:r>
          </a:p>
          <a:p>
            <a:pPr marL="365760" indent="-256032" algn="just" fontAlgn="auto">
              <a:spcAft>
                <a:spcPts val="0"/>
              </a:spcAft>
              <a:buFontTx/>
              <a:buNone/>
              <a:defRPr/>
            </a:pPr>
            <a:r>
              <a:rPr lang="es-AR" altLang="es-AR" b="1" dirty="0" smtClean="0">
                <a:latin typeface="Agency FB" pitchFamily="34" charset="0"/>
              </a:rPr>
              <a:t>Académico</a:t>
            </a:r>
            <a:r>
              <a:rPr lang="es-AR" altLang="es-AR" dirty="0" smtClean="0">
                <a:latin typeface="Agency FB" pitchFamily="34" charset="0"/>
              </a:rPr>
              <a:t> de las Academias Nacionales de Derecho y Ciencias Sociales de Buenos Aires y de Córdoba y de la Real Academia de Jurisprudencia. </a:t>
            </a:r>
          </a:p>
          <a:p>
            <a:pPr marL="365760" indent="-256032" algn="just" fontAlgn="auto">
              <a:spcAft>
                <a:spcPts val="0"/>
              </a:spcAft>
              <a:buFontTx/>
              <a:buNone/>
              <a:defRPr/>
            </a:pPr>
            <a:r>
              <a:rPr lang="es-AR" altLang="es-AR" b="1" dirty="0" smtClean="0">
                <a:latin typeface="Agency FB" pitchFamily="34" charset="0"/>
              </a:rPr>
              <a:t> Profesor Titular de Derecho Civil </a:t>
            </a:r>
            <a:r>
              <a:rPr lang="es-AR" altLang="es-AR" dirty="0" smtClean="0">
                <a:latin typeface="Agency FB" pitchFamily="34" charset="0"/>
              </a:rPr>
              <a:t>(Universidad de Belgrano y Univ. </a:t>
            </a:r>
            <a:r>
              <a:rPr lang="es-AR" altLang="es-AR" dirty="0" err="1" smtClean="0">
                <a:latin typeface="Agency FB" pitchFamily="34" charset="0"/>
              </a:rPr>
              <a:t>Maimónides</a:t>
            </a:r>
            <a:r>
              <a:rPr lang="es-AR" altLang="es-AR" dirty="0" smtClean="0">
                <a:latin typeface="Agency FB" pitchFamily="34" charset="0"/>
              </a:rPr>
              <a:t>)   </a:t>
            </a:r>
          </a:p>
          <a:p>
            <a:pPr marL="365760" indent="-256032" algn="just" fontAlgn="auto">
              <a:spcAft>
                <a:spcPts val="0"/>
              </a:spcAft>
              <a:buFontTx/>
              <a:buNone/>
              <a:defRPr/>
            </a:pPr>
            <a:r>
              <a:rPr lang="es-AR" altLang="es-AR" b="1" dirty="0" smtClean="0">
                <a:latin typeface="Agency FB" pitchFamily="34" charset="0"/>
              </a:rPr>
              <a:t>  Profesor visitante </a:t>
            </a:r>
            <a:r>
              <a:rPr lang="es-AR" altLang="es-AR" dirty="0" smtClean="0">
                <a:latin typeface="Agency FB" pitchFamily="34" charset="0"/>
              </a:rPr>
              <a:t>de las Universidades Rey Juan Carlos y de La Coruña (España), de París y de Savoie (Francia), de </a:t>
            </a:r>
            <a:r>
              <a:rPr lang="es-AR" altLang="es-AR" dirty="0" err="1" smtClean="0">
                <a:latin typeface="Agency FB" pitchFamily="34" charset="0"/>
              </a:rPr>
              <a:t>Coimbra</a:t>
            </a:r>
            <a:r>
              <a:rPr lang="es-AR" altLang="es-AR" dirty="0" smtClean="0">
                <a:latin typeface="Agency FB" pitchFamily="34" charset="0"/>
              </a:rPr>
              <a:t> (Portugal), de Perugia (Italia), de la República (Uruguay), Javeriana (Colombia), etc.</a:t>
            </a:r>
          </a:p>
          <a:p>
            <a:pPr marL="365760" indent="-256032" algn="just" fontAlgn="auto">
              <a:spcAft>
                <a:spcPts val="0"/>
              </a:spcAft>
              <a:buFontTx/>
              <a:buNone/>
              <a:defRPr/>
            </a:pPr>
            <a:r>
              <a:rPr lang="es-AR" altLang="es-AR" b="1" dirty="0" smtClean="0">
                <a:latin typeface="Agency FB" pitchFamily="34" charset="0"/>
              </a:rPr>
              <a:t>  Ex Asesor General de Gobierno de la Provincia de Buenos Aires. </a:t>
            </a:r>
            <a:r>
              <a:rPr lang="es-ES_tradnl" altLang="es-AR" b="1" i="1" dirty="0" smtClean="0">
                <a:latin typeface="Agency FB" pitchFamily="34" charset="0"/>
                <a:cs typeface="Arial" charset="0"/>
              </a:rPr>
              <a:t> </a:t>
            </a:r>
          </a:p>
          <a:p>
            <a:pPr marL="365760" indent="-256032" algn="ctr" fontAlgn="auto">
              <a:spcAft>
                <a:spcPts val="0"/>
              </a:spcAft>
              <a:buFontTx/>
              <a:buNone/>
              <a:defRPr/>
            </a:pPr>
            <a:endParaRPr lang="es-ES" altLang="es-AR" dirty="0" smtClean="0"/>
          </a:p>
        </p:txBody>
      </p:sp>
      <p:sp>
        <p:nvSpPr>
          <p:cNvPr id="3074" name="Rectangle 2"/>
          <p:cNvSpPr>
            <a:spLocks noGrp="1" noChangeArrowheads="1"/>
          </p:cNvSpPr>
          <p:nvPr>
            <p:ph type="title"/>
          </p:nvPr>
        </p:nvSpPr>
        <p:spPr>
          <a:xfrm>
            <a:off x="0" y="-357214"/>
            <a:ext cx="9144000" cy="2000254"/>
          </a:xfrm>
        </p:spPr>
        <p:txBody>
          <a:bodyPr>
            <a:normAutofit/>
          </a:bodyPr>
          <a:lstStyle/>
          <a:p>
            <a:pPr algn="ctr" fontAlgn="auto">
              <a:spcAft>
                <a:spcPts val="0"/>
              </a:spcAft>
              <a:defRPr/>
            </a:pPr>
            <a:r>
              <a:rPr lang="es-ES" altLang="es-AR" sz="3900" dirty="0" smtClean="0">
                <a:latin typeface="Arial Rounded MT Bold" pitchFamily="34" charset="0"/>
              </a:rPr>
              <a:t>Las servidumbres administrativas</a:t>
            </a:r>
            <a:endParaRPr lang="es-ES" altLang="es-AR" dirty="0" smtClean="0">
              <a:latin typeface="Arial Rounded MT Bold"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0" y="1500174"/>
            <a:ext cx="8915400" cy="5129226"/>
          </a:xfrm>
        </p:spPr>
        <p:txBody>
          <a:bodyPr>
            <a:normAutofit fontScale="92500" lnSpcReduction="20000"/>
          </a:bodyPr>
          <a:lstStyle/>
          <a:p>
            <a:pPr marL="0" indent="0" algn="just" fontAlgn="auto">
              <a:spcAft>
                <a:spcPts val="0"/>
              </a:spcAft>
              <a:buFont typeface="Wingdings 3"/>
              <a:buNone/>
              <a:tabLst>
                <a:tab pos="228556" algn="l"/>
              </a:tabLst>
              <a:defRPr/>
            </a:pPr>
            <a:r>
              <a:rPr lang="es-ES" dirty="0" smtClean="0">
                <a:latin typeface="Bookman Old Style" pitchFamily="18" charset="0"/>
                <a:cs typeface="Times New Roman" pitchFamily="18" charset="0"/>
              </a:rPr>
              <a:t>No procede la constitución de servidumbres administrativas por vía de usucapión, sino que se requiere el dictado de un decreto al respecto. </a:t>
            </a:r>
          </a:p>
          <a:p>
            <a:pPr marL="0" indent="0" algn="just" fontAlgn="auto">
              <a:spcAft>
                <a:spcPts val="0"/>
              </a:spcAft>
              <a:buFont typeface="Wingdings 3"/>
              <a:buNone/>
              <a:tabLst>
                <a:tab pos="228556" algn="l"/>
              </a:tabLst>
              <a:defRPr/>
            </a:pPr>
            <a:r>
              <a:rPr lang="es-ES" dirty="0" smtClean="0">
                <a:latin typeface="Bookman Old Style" pitchFamily="18" charset="0"/>
                <a:cs typeface="Times New Roman" pitchFamily="18" charset="0"/>
              </a:rPr>
              <a:t>Considerando ambas circunstancias -existencia de norma especial de derecho público y derecho a indemnización- no parece hermenéutica razonable la de recurrir -en forma supletoria o subsidiaria- al Código Civil, haciendo jugar un instituto propio del ámbito privado, cuya principal consecuencia sería la de afectar la exclusividad del dominio del actor sin una justa y correlativa compensación económica, circunstancia especialmente tutelada por la respectiva garantía constitucional (art. 17, Const. </a:t>
            </a:r>
            <a:r>
              <a:rPr lang="es-ES" dirty="0" err="1" smtClean="0">
                <a:latin typeface="Bookman Old Style" pitchFamily="18" charset="0"/>
                <a:cs typeface="Times New Roman" pitchFamily="18" charset="0"/>
              </a:rPr>
              <a:t>nac</a:t>
            </a:r>
            <a:r>
              <a:rPr lang="es-ES" dirty="0" smtClean="0">
                <a:latin typeface="Bookman Old Style" pitchFamily="18" charset="0"/>
                <a:cs typeface="Times New Roman" pitchFamily="18" charset="0"/>
              </a:rPr>
              <a:t>.). </a:t>
            </a:r>
          </a:p>
          <a:p>
            <a:pPr marL="0" indent="0" algn="just" fontAlgn="auto">
              <a:spcAft>
                <a:spcPts val="0"/>
              </a:spcAft>
              <a:buFont typeface="Wingdings 3"/>
              <a:buNone/>
              <a:tabLst>
                <a:tab pos="228556" algn="l"/>
              </a:tabLst>
              <a:defRPr/>
            </a:pPr>
            <a:r>
              <a:rPr lang="es-ES" dirty="0" smtClean="0">
                <a:latin typeface="Bookman Old Style" pitchFamily="18" charset="0"/>
                <a:cs typeface="Times New Roman" pitchFamily="18" charset="0"/>
              </a:rPr>
              <a:t>(A favor, Morán, Marcos, Servidumbres administrativas de </a:t>
            </a:r>
            <a:r>
              <a:rPr lang="es-ES" dirty="0" err="1" smtClean="0">
                <a:latin typeface="Bookman Old Style" pitchFamily="18" charset="0"/>
                <a:cs typeface="Times New Roman" pitchFamily="18" charset="0"/>
              </a:rPr>
              <a:t>electroducto</a:t>
            </a:r>
            <a:r>
              <a:rPr lang="es-ES" dirty="0" smtClean="0">
                <a:latin typeface="Bookman Old Style" pitchFamily="18" charset="0"/>
                <a:cs typeface="Times New Roman" pitchFamily="18" charset="0"/>
              </a:rPr>
              <a:t> ¿es posible….?, LA LEY 2010-D , 1120 </a:t>
            </a:r>
            <a:endParaRPr lang="es-ES" altLang="es-AR" sz="2900" dirty="0" smtClean="0">
              <a:latin typeface="Arial" pitchFamily="34" charset="0"/>
            </a:endParaRPr>
          </a:p>
        </p:txBody>
      </p:sp>
      <p:sp>
        <p:nvSpPr>
          <p:cNvPr id="27650" name="Rectangle 2"/>
          <p:cNvSpPr>
            <a:spLocks noGrp="1" noChangeArrowheads="1"/>
          </p:cNvSpPr>
          <p:nvPr>
            <p:ph type="title"/>
          </p:nvPr>
        </p:nvSpPr>
        <p:spPr>
          <a:xfrm>
            <a:off x="0" y="0"/>
            <a:ext cx="8915400" cy="1428736"/>
          </a:xfrm>
        </p:spPr>
        <p:txBody>
          <a:bodyPr>
            <a:normAutofit fontScale="90000"/>
          </a:bodyPr>
          <a:lstStyle/>
          <a:p>
            <a:pPr algn="just" fontAlgn="auto">
              <a:spcAft>
                <a:spcPts val="0"/>
              </a:spcAft>
              <a:defRPr/>
            </a:pPr>
            <a:r>
              <a:rPr lang="es-ES_tradnl" altLang="es-AR" dirty="0" smtClean="0"/>
              <a:t> </a:t>
            </a:r>
            <a:r>
              <a:rPr lang="es-ES" sz="2700" dirty="0" smtClean="0">
                <a:latin typeface="Arial Black" pitchFamily="34" charset="0"/>
                <a:cs typeface="Times New Roman" pitchFamily="18" charset="0"/>
              </a:rPr>
              <a:t>SCBA, 19/10/2016, "</a:t>
            </a:r>
            <a:r>
              <a:rPr lang="es-ES" sz="2700" dirty="0" err="1" smtClean="0">
                <a:latin typeface="Arial Black" pitchFamily="34" charset="0"/>
                <a:cs typeface="Times New Roman" pitchFamily="18" charset="0"/>
              </a:rPr>
              <a:t>Farrán</a:t>
            </a:r>
            <a:r>
              <a:rPr lang="es-ES" sz="2700" dirty="0" smtClean="0">
                <a:latin typeface="Arial Black" pitchFamily="34" charset="0"/>
                <a:cs typeface="Times New Roman" pitchFamily="18" charset="0"/>
              </a:rPr>
              <a:t>, Alberto Julio contra ‘Cooperativa Eléctrica y de Servicios Públicos </a:t>
            </a:r>
            <a:r>
              <a:rPr lang="es-ES" sz="2700" dirty="0" err="1" smtClean="0">
                <a:latin typeface="Arial Black" pitchFamily="34" charset="0"/>
                <a:cs typeface="Times New Roman" pitchFamily="18" charset="0"/>
              </a:rPr>
              <a:t>Lujanense</a:t>
            </a:r>
            <a:r>
              <a:rPr lang="es-ES" sz="2700" dirty="0" smtClean="0">
                <a:latin typeface="Arial Black" pitchFamily="34" charset="0"/>
                <a:cs typeface="Times New Roman" pitchFamily="18" charset="0"/>
              </a:rPr>
              <a:t> Ltda.’. Cobro de pesos". </a:t>
            </a:r>
            <a:endParaRPr lang="es-ES" altLang="es-AR" sz="2700" dirty="0" smtClean="0">
              <a:latin typeface="Arial Blac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928670"/>
            <a:ext cx="9144000" cy="5929330"/>
          </a:xfrm>
        </p:spPr>
        <p:txBody>
          <a:bodyPr/>
          <a:lstStyle/>
          <a:p>
            <a:pPr algn="just"/>
            <a:r>
              <a:rPr lang="es-ES" sz="2400" dirty="0" smtClean="0">
                <a:latin typeface="Arial" pitchFamily="34" charset="0"/>
                <a:cs typeface="Arial" pitchFamily="34" charset="0"/>
              </a:rPr>
              <a:t>Ellas generan, en principio, un sacrificio especial en el derecho de propiedad. Si bien el titular de dominio conserva las facultades inherentes al ejercicio del derecho de propiedad, al afectarse el bien para cumplir con la finalidad requerida, ello produce una privación del derecho mencionado. </a:t>
            </a:r>
          </a:p>
          <a:p>
            <a:pPr algn="just"/>
            <a:r>
              <a:rPr lang="es-ES" sz="2500" dirty="0" smtClean="0">
                <a:latin typeface="Arial" pitchFamily="34" charset="0"/>
                <a:cs typeface="Arial" pitchFamily="34" charset="0"/>
              </a:rPr>
              <a:t>La protección constitucional del derecho de propiedad, justifica la procedencia, como regla general, de la indemnización en materia de servidumbres administrativas. La pretensión indemnizatoria emergente es un típico ejemplo de responsabilidad extracontractual por actividad lícita, y por ello, la extensión de los rubros que componen la indemnización se encontrará alcanzada por la llamada fuerza expansiva de la expropiación, limitando la procedencia de ciertos rubros indemnizatorios (ej.: lucro cesante).</a:t>
            </a: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928670"/>
            <a:ext cx="9144000" cy="5929330"/>
          </a:xfrm>
        </p:spPr>
        <p:txBody>
          <a:bodyPr/>
          <a:lstStyle/>
          <a:p>
            <a:pPr algn="just"/>
            <a:r>
              <a:rPr lang="es-ES" sz="2400" b="1" dirty="0" smtClean="0">
                <a:latin typeface="Arial" pitchFamily="34" charset="0"/>
                <a:cs typeface="Arial" pitchFamily="34" charset="0"/>
              </a:rPr>
              <a:t> Pueden extinguirse por: </a:t>
            </a:r>
          </a:p>
          <a:p>
            <a:pPr algn="just"/>
            <a:r>
              <a:rPr lang="es-ES" sz="2400" dirty="0" smtClean="0">
                <a:latin typeface="Arial" pitchFamily="34" charset="0"/>
                <a:cs typeface="Arial" pitchFamily="34" charset="0"/>
              </a:rPr>
              <a:t>a) disposición de la ley; </a:t>
            </a:r>
          </a:p>
          <a:p>
            <a:pPr algn="just"/>
            <a:r>
              <a:rPr lang="es-ES" sz="2400" dirty="0" smtClean="0">
                <a:latin typeface="Arial" pitchFamily="34" charset="0"/>
                <a:cs typeface="Arial" pitchFamily="34" charset="0"/>
              </a:rPr>
              <a:t>b) desafectación de la heredad dominante, por ejemplo, si se desafecta un aeródromo, desaparecen las servidumbres aeronáuticas que imponía sobre las heredades linderas; </a:t>
            </a:r>
          </a:p>
          <a:p>
            <a:pPr algn="just"/>
            <a:r>
              <a:rPr lang="es-ES" sz="2400" dirty="0" smtClean="0">
                <a:latin typeface="Arial" pitchFamily="34" charset="0"/>
                <a:cs typeface="Arial" pitchFamily="34" charset="0"/>
              </a:rPr>
              <a:t>c) la afectación al dominio público de la heredad sirviente, si con ello se produce una fusión de los respectivos usos a que los bienes sirven: Si la propiedad lindera al aeródromo es incorporada a éste, obviamente no existe sobre tal porción “servidumbre aeronáutica” alguna; </a:t>
            </a:r>
          </a:p>
          <a:p>
            <a:pPr algn="just"/>
            <a:r>
              <a:rPr lang="es-ES" sz="2400" dirty="0" smtClean="0">
                <a:latin typeface="Arial" pitchFamily="34" charset="0"/>
                <a:cs typeface="Arial" pitchFamily="34" charset="0"/>
              </a:rPr>
              <a:t>d) destrucción de la heredad sirviente, o por deterioro o modificación que la haga incompatible con el fin de la servidumbre.</a:t>
            </a:r>
            <a:endParaRPr lang="es-ES" sz="2500" dirty="0" smtClean="0">
              <a:latin typeface="Arial" pitchFamily="34" charset="0"/>
              <a:cs typeface="Arial" pitchFamily="34" charset="0"/>
            </a:endParaRP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642918"/>
            <a:ext cx="9144000" cy="6215082"/>
          </a:xfrm>
        </p:spPr>
        <p:txBody>
          <a:bodyPr/>
          <a:lstStyle/>
          <a:p>
            <a:pPr algn="just"/>
            <a:r>
              <a:rPr lang="es-ES" sz="2400" b="1" dirty="0" smtClean="0">
                <a:latin typeface="Arial" pitchFamily="34" charset="0"/>
                <a:cs typeface="Arial" pitchFamily="34" charset="0"/>
              </a:rPr>
              <a:t> </a:t>
            </a:r>
            <a:r>
              <a:rPr lang="es-ES" sz="2400" b="1" dirty="0" smtClean="0"/>
              <a:t>Servidumbre de </a:t>
            </a:r>
            <a:r>
              <a:rPr lang="es-ES" sz="2400" b="1" dirty="0" err="1" smtClean="0"/>
              <a:t>electroducto</a:t>
            </a:r>
            <a:r>
              <a:rPr lang="es-ES" sz="2400" b="1" dirty="0" smtClean="0"/>
              <a:t>: </a:t>
            </a:r>
            <a:endParaRPr lang="es-ES" sz="2400" b="1" dirty="0" smtClean="0">
              <a:latin typeface="Arial" pitchFamily="34" charset="0"/>
              <a:cs typeface="Arial" pitchFamily="34" charset="0"/>
            </a:endParaRPr>
          </a:p>
          <a:p>
            <a:pPr algn="just"/>
            <a:r>
              <a:rPr lang="es-ES" sz="2300" dirty="0" smtClean="0">
                <a:latin typeface="Arial" pitchFamily="34" charset="0"/>
                <a:cs typeface="Arial" pitchFamily="34" charset="0"/>
              </a:rPr>
              <a:t>Es el derecho que se constituye sobre un bien de dominio privado o público con el objeto de satisfacer necesidades de interés general relativas al establecimiento y mantenimiento de instalaciones, aparatos o mecanismos destinados a transmitir, transportar o transformar energía eléctrica. </a:t>
            </a:r>
          </a:p>
          <a:p>
            <a:pPr algn="just"/>
            <a:r>
              <a:rPr lang="es-ES" sz="2300" dirty="0" smtClean="0">
                <a:latin typeface="Arial" pitchFamily="34" charset="0"/>
                <a:cs typeface="Arial" pitchFamily="34" charset="0"/>
              </a:rPr>
              <a:t>Corresponde hacer lugar al recurso de apelación interpuesto por los actores con relación al reclamo de indemnización por afectación de su predio a la servidumbre de </a:t>
            </a:r>
            <a:r>
              <a:rPr lang="es-ES" sz="2300" dirty="0" err="1" smtClean="0">
                <a:latin typeface="Arial" pitchFamily="34" charset="0"/>
                <a:cs typeface="Arial" pitchFamily="34" charset="0"/>
              </a:rPr>
              <a:t>electroducto</a:t>
            </a:r>
            <a:r>
              <a:rPr lang="es-ES" sz="2300" dirty="0" smtClean="0">
                <a:latin typeface="Arial" pitchFamily="34" charset="0"/>
                <a:cs typeface="Arial" pitchFamily="34" charset="0"/>
              </a:rPr>
              <a:t>, debiendo la parte demandada indemnizar a los actores, en tanto acreditada la existencia de dicha servidumbre, al instalarse una cámara transformadora, resultan aplicables las disposiciones del art. 9 de la Ley Nº 19.552, modificado por la Ley N° 24.065, que imponen el deber de resarcir al propietario por la restricción de su derecho (</a:t>
            </a:r>
            <a:r>
              <a:rPr lang="es-ES" sz="2400" dirty="0" err="1" smtClean="0">
                <a:latin typeface="Arial" pitchFamily="34" charset="0"/>
                <a:cs typeface="Arial" pitchFamily="34" charset="0"/>
              </a:rPr>
              <a:t>CNContadm</a:t>
            </a:r>
            <a:r>
              <a:rPr lang="es-ES" sz="2400" dirty="0" smtClean="0">
                <a:latin typeface="Arial" pitchFamily="34" charset="0"/>
                <a:cs typeface="Arial" pitchFamily="34" charset="0"/>
              </a:rPr>
              <a:t>. Fed., Sala IV, 23-12-2014, Dos Santos Ferreira y Otro c/</a:t>
            </a:r>
            <a:r>
              <a:rPr lang="es-ES" sz="2400" dirty="0" err="1" smtClean="0">
                <a:latin typeface="Arial" pitchFamily="34" charset="0"/>
                <a:cs typeface="Arial" pitchFamily="34" charset="0"/>
              </a:rPr>
              <a:t>Edesur</a:t>
            </a:r>
            <a:r>
              <a:rPr lang="es-ES" sz="2400" dirty="0" smtClean="0">
                <a:latin typeface="Arial" pitchFamily="34" charset="0"/>
                <a:cs typeface="Arial" pitchFamily="34" charset="0"/>
              </a:rPr>
              <a:t> SA s/Expropiación – Servidumbre Administrativa, IJ-LXXV-770).</a:t>
            </a: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2400" dirty="0" smtClean="0">
                <a:latin typeface="Arial" pitchFamily="34" charset="0"/>
                <a:cs typeface="Arial" pitchFamily="34" charset="0"/>
              </a:rPr>
              <a:t> </a:t>
            </a:r>
            <a:endParaRPr lang="es-ES" sz="2500" dirty="0" smtClean="0">
              <a:latin typeface="Arial" pitchFamily="34" charset="0"/>
              <a:cs typeface="Arial" pitchFamily="34" charset="0"/>
            </a:endParaRP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0" y="0"/>
            <a:ext cx="8915400" cy="857232"/>
          </a:xfrm>
        </p:spPr>
        <p:txBody>
          <a:bodyPr>
            <a:noAutofit/>
          </a:bodyPr>
          <a:lstStyle/>
          <a:p>
            <a:pPr fontAlgn="auto">
              <a:spcAft>
                <a:spcPts val="0"/>
              </a:spcAft>
              <a:defRPr/>
            </a:pPr>
            <a:r>
              <a:rPr lang="es-ES_tradnl" altLang="es-AR" sz="3400" dirty="0" smtClean="0"/>
              <a:t> Clases de servidumbres  administrativas</a:t>
            </a:r>
            <a:endParaRPr lang="es-ES" altLang="es-AR" sz="3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857232"/>
            <a:ext cx="9144000" cy="6000768"/>
          </a:xfrm>
        </p:spPr>
        <p:txBody>
          <a:bodyPr/>
          <a:lstStyle/>
          <a:p>
            <a:pPr algn="just"/>
            <a:r>
              <a:rPr lang="es-ES" sz="2400" b="1" dirty="0" smtClean="0">
                <a:latin typeface="Arial" pitchFamily="34" charset="0"/>
                <a:cs typeface="Arial" pitchFamily="34" charset="0"/>
              </a:rPr>
              <a:t> </a:t>
            </a:r>
            <a:r>
              <a:rPr lang="es-ES" sz="3600" b="1" dirty="0" smtClean="0"/>
              <a:t>Servidumbre de </a:t>
            </a:r>
            <a:r>
              <a:rPr lang="es-ES" sz="3600" b="1" dirty="0" err="1" smtClean="0"/>
              <a:t>electroducto</a:t>
            </a:r>
            <a:r>
              <a:rPr lang="es-ES" sz="3600" b="1" dirty="0" smtClean="0"/>
              <a:t>: </a:t>
            </a:r>
            <a:endParaRPr lang="es-ES" sz="36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3600" b="1" dirty="0" smtClean="0"/>
              <a:t>Dictamen Procuración del Tesoro de la Nación, del  10/07/2017 (no publicada en B.O.), del lunes 10 de julio de 2017, 8 p. </a:t>
            </a:r>
            <a:r>
              <a:rPr lang="es-ES" sz="3600" dirty="0" smtClean="0"/>
              <a:t>Número: IF-2017-139868851-APN-PTN-</a:t>
            </a:r>
            <a:endParaRPr lang="es-ES" sz="3600" b="1" dirty="0" smtClean="0">
              <a:latin typeface="Arial" pitchFamily="34" charset="0"/>
              <a:cs typeface="Arial" pitchFamily="34" charset="0"/>
            </a:endParaRPr>
          </a:p>
          <a:p>
            <a:pPr algn="just"/>
            <a:r>
              <a:rPr lang="es-ES" sz="2400" dirty="0" smtClean="0">
                <a:latin typeface="Arial" pitchFamily="34" charset="0"/>
                <a:cs typeface="Arial" pitchFamily="34" charset="0"/>
              </a:rPr>
              <a:t> </a:t>
            </a:r>
            <a:endParaRPr lang="es-ES" sz="2500" dirty="0" smtClean="0">
              <a:latin typeface="Arial" pitchFamily="34" charset="0"/>
              <a:cs typeface="Arial" pitchFamily="34" charset="0"/>
            </a:endParaRP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0" y="0"/>
            <a:ext cx="8915400" cy="857232"/>
          </a:xfrm>
        </p:spPr>
        <p:txBody>
          <a:bodyPr>
            <a:noAutofit/>
          </a:bodyPr>
          <a:lstStyle/>
          <a:p>
            <a:pPr fontAlgn="auto">
              <a:spcAft>
                <a:spcPts val="0"/>
              </a:spcAft>
              <a:defRPr/>
            </a:pPr>
            <a:r>
              <a:rPr lang="es-ES_tradnl" altLang="es-AR" sz="3400" dirty="0" smtClean="0"/>
              <a:t> Clases de servidumbres  administrativas</a:t>
            </a:r>
            <a:endParaRPr lang="es-ES" altLang="es-AR" sz="3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0" y="2214553"/>
            <a:ext cx="8937625" cy="4643447"/>
          </a:xfrm>
        </p:spPr>
        <p:txBody>
          <a:bodyPr>
            <a:normAutofit/>
          </a:bodyPr>
          <a:lstStyle/>
          <a:p>
            <a:pPr marL="0" indent="0" algn="just" fontAlgn="auto">
              <a:spcAft>
                <a:spcPts val="0"/>
              </a:spcAft>
              <a:buFont typeface="Wingdings 3"/>
              <a:buNone/>
              <a:tabLst>
                <a:tab pos="228556" algn="l"/>
              </a:tabLst>
              <a:defRPr/>
            </a:pPr>
            <a:r>
              <a:rPr lang="es-ES_tradnl" dirty="0" smtClean="0">
                <a:latin typeface="Bookman Old Style"/>
                <a:ea typeface="Times New Roman"/>
                <a:cs typeface="Times New Roman"/>
              </a:rPr>
              <a:t> </a:t>
            </a:r>
            <a:endParaRPr lang="es-ES" dirty="0" smtClean="0">
              <a:latin typeface="Bookman Old Style"/>
              <a:ea typeface="Times New Roman"/>
              <a:cs typeface="Times New Roman"/>
            </a:endParaRPr>
          </a:p>
          <a:p>
            <a:pPr marL="0" indent="0" algn="just" fontAlgn="auto">
              <a:spcAft>
                <a:spcPts val="0"/>
              </a:spcAft>
              <a:buFont typeface="Wingdings 3"/>
              <a:buNone/>
              <a:tabLst>
                <a:tab pos="228556" algn="l"/>
              </a:tabLst>
              <a:defRPr/>
            </a:pPr>
            <a:r>
              <a:rPr lang="es-ES" sz="3200" dirty="0" smtClean="0">
                <a:latin typeface="Bookman Old Style"/>
                <a:ea typeface="Times New Roman"/>
                <a:cs typeface="Times New Roman"/>
              </a:rPr>
              <a:t>El adquirente de un inmueble en subasta pública tiene derecho a ser indemnizado por la servidumbre de </a:t>
            </a:r>
            <a:r>
              <a:rPr lang="es-ES" sz="3200" dirty="0" err="1" smtClean="0">
                <a:latin typeface="Bookman Old Style"/>
                <a:ea typeface="Times New Roman"/>
                <a:cs typeface="Times New Roman"/>
              </a:rPr>
              <a:t>electroducto</a:t>
            </a:r>
            <a:r>
              <a:rPr lang="es-ES" sz="3200" dirty="0" smtClean="0">
                <a:latin typeface="Bookman Old Style"/>
                <a:ea typeface="Times New Roman"/>
                <a:cs typeface="Times New Roman"/>
              </a:rPr>
              <a:t> que lo afecta si ésta no estuvo regularmente constituida a los fines de su oposición a terceros y para su debida publicidad, lo cual impide presumir que hubiera conocido su existencia al momento de la adquisición.</a:t>
            </a:r>
          </a:p>
          <a:p>
            <a:pPr marL="0" indent="0" algn="just" fontAlgn="auto">
              <a:spcAft>
                <a:spcPts val="0"/>
              </a:spcAft>
              <a:buFont typeface="Wingdings 3"/>
              <a:buNone/>
              <a:tabLst>
                <a:tab pos="228556" algn="l"/>
              </a:tabLst>
              <a:defRPr/>
            </a:pPr>
            <a:endParaRPr lang="es-ES_tradnl" altLang="es-AR" sz="2900" dirty="0" smtClean="0">
              <a:latin typeface="Arial" charset="0"/>
              <a:cs typeface="Times New Roman" pitchFamily="18" charset="0"/>
            </a:endParaRPr>
          </a:p>
          <a:p>
            <a:pPr marL="365760" indent="-256032" fontAlgn="auto">
              <a:lnSpc>
                <a:spcPct val="90000"/>
              </a:lnSpc>
              <a:spcAft>
                <a:spcPts val="0"/>
              </a:spcAft>
              <a:buFont typeface="Wingdings 3"/>
              <a:buChar char=""/>
              <a:defRPr/>
            </a:pPr>
            <a:endParaRPr lang="es-ES" altLang="es-AR" sz="2900" dirty="0" smtClean="0">
              <a:latin typeface="Arial" charset="0"/>
            </a:endParaRPr>
          </a:p>
        </p:txBody>
      </p:sp>
      <p:sp>
        <p:nvSpPr>
          <p:cNvPr id="20482" name="Rectangle 2"/>
          <p:cNvSpPr>
            <a:spLocks noGrp="1" noChangeArrowheads="1"/>
          </p:cNvSpPr>
          <p:nvPr>
            <p:ph type="title"/>
          </p:nvPr>
        </p:nvSpPr>
        <p:spPr>
          <a:xfrm>
            <a:off x="0" y="0"/>
            <a:ext cx="9144000" cy="2285992"/>
          </a:xfrm>
        </p:spPr>
        <p:txBody>
          <a:bodyPr>
            <a:normAutofit fontScale="90000"/>
          </a:bodyPr>
          <a:lstStyle/>
          <a:p>
            <a:pPr fontAlgn="auto">
              <a:spcAft>
                <a:spcPts val="0"/>
              </a:spcAft>
              <a:defRPr/>
            </a:pPr>
            <a:r>
              <a:rPr lang="es-ES_tradnl" altLang="es-AR" dirty="0" smtClean="0"/>
              <a:t> </a:t>
            </a:r>
            <a:r>
              <a:rPr lang="es-ES" sz="3600" dirty="0" smtClean="0">
                <a:solidFill>
                  <a:schemeClr val="tx1"/>
                </a:solidFill>
                <a:latin typeface="Bookman Old Style"/>
                <a:ea typeface="Times New Roman"/>
                <a:cs typeface="Times New Roman"/>
              </a:rPr>
              <a:t>STJ Jujuy, 04/06/2012, </a:t>
            </a:r>
            <a:r>
              <a:rPr lang="es-ES" sz="3600" dirty="0" err="1" smtClean="0">
                <a:solidFill>
                  <a:schemeClr val="tx1"/>
                </a:solidFill>
                <a:latin typeface="Bookman Old Style"/>
                <a:ea typeface="Times New Roman"/>
                <a:cs typeface="Times New Roman"/>
              </a:rPr>
              <a:t>Alustiza</a:t>
            </a:r>
            <a:r>
              <a:rPr lang="es-ES" sz="3600" dirty="0" smtClean="0">
                <a:solidFill>
                  <a:schemeClr val="tx1"/>
                </a:solidFill>
                <a:latin typeface="Bookman Old Style"/>
                <a:ea typeface="Times New Roman"/>
                <a:cs typeface="Times New Roman"/>
              </a:rPr>
              <a:t>, Daniel c. Empresa Jujeña de Energía </a:t>
            </a:r>
            <a:r>
              <a:rPr lang="es-ES" sz="3600" b="0" dirty="0" smtClean="0">
                <a:solidFill>
                  <a:schemeClr val="tx1"/>
                </a:solidFill>
                <a:latin typeface="Bookman Old Style"/>
                <a:ea typeface="Times New Roman"/>
                <a:cs typeface="Times New Roman"/>
              </a:rPr>
              <a:t>s/ ordinario por cobro de pesos  LLNOA 2012 (octubre), 964</a:t>
            </a:r>
            <a:endParaRPr lang="es-ES" altLang="es-AR" sz="3600" b="0" dirty="0" smtClean="0">
              <a:solidFill>
                <a:schemeClr val="tx1"/>
              </a:solidFill>
            </a:endParaRPr>
          </a:p>
        </p:txBody>
      </p:sp>
    </p:spTree>
  </p:cSld>
  <p:clrMapOvr>
    <a:overrideClrMapping bg1="dk2" tx1="lt1" bg2="dk1"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0" y="1300146"/>
            <a:ext cx="9144000" cy="5557854"/>
          </a:xfrm>
        </p:spPr>
        <p:txBody>
          <a:bodyPr/>
          <a:lstStyle/>
          <a:p>
            <a:pPr marL="0" indent="0" algn="just">
              <a:buNone/>
              <a:tabLst>
                <a:tab pos="227013" algn="l"/>
              </a:tabLst>
            </a:pPr>
            <a:r>
              <a:rPr lang="es-ES" altLang="es-AR" sz="2900" dirty="0" smtClean="0">
                <a:latin typeface="Arial" charset="0"/>
              </a:rPr>
              <a:t>La empresa proveedora del servicio de energía eléctrica es responsable de los daños ocasionados a una vivienda por el deficiente mantenimiento de una cámara transformadora subterránea, por su carácter de guardián de la cosa riesgosa en los términos del art. 1113, 2do. párrafo, del Código Civil, actual art. 1757 del Código Civil y Comercial, sin que pueda desplazar su responsabilidad hacia el accionante por el solo hecho de haber comprado un inmueble afectado a una servidumbre de </a:t>
            </a:r>
            <a:r>
              <a:rPr lang="es-ES" altLang="es-AR" sz="2900" dirty="0" err="1" smtClean="0">
                <a:latin typeface="Arial" charset="0"/>
              </a:rPr>
              <a:t>electroducto</a:t>
            </a:r>
            <a:r>
              <a:rPr lang="es-ES" altLang="es-AR" sz="2900" dirty="0" smtClean="0">
                <a:latin typeface="Arial" charset="0"/>
              </a:rPr>
              <a:t> (CNCCF, sala III, 17/11/2015, Gil, Graciela Beatriz y otros c. </a:t>
            </a:r>
            <a:r>
              <a:rPr lang="es-ES" altLang="es-AR" sz="2900" dirty="0" err="1" smtClean="0">
                <a:latin typeface="Arial" charset="0"/>
              </a:rPr>
              <a:t>Edenor</a:t>
            </a:r>
            <a:r>
              <a:rPr lang="es-ES" altLang="es-AR" sz="2900" dirty="0" smtClean="0">
                <a:latin typeface="Arial" charset="0"/>
              </a:rPr>
              <a:t> SA, DJ 29/06/2016, 60)  </a:t>
            </a:r>
          </a:p>
          <a:p>
            <a:pPr marL="0" indent="0" algn="just">
              <a:buNone/>
              <a:tabLst>
                <a:tab pos="227013" algn="l"/>
              </a:tabLst>
            </a:pPr>
            <a:endParaRPr lang="es-ES" altLang="es-AR" sz="2900" dirty="0" smtClean="0">
              <a:latin typeface="Arial" charset="0"/>
            </a:endParaRPr>
          </a:p>
          <a:p>
            <a:pPr marL="0" indent="0" algn="just">
              <a:buFont typeface="Wingdings 3" pitchFamily="18" charset="2"/>
              <a:buNone/>
              <a:tabLst>
                <a:tab pos="227013" algn="l"/>
              </a:tabLst>
            </a:pPr>
            <a:endParaRPr lang="es-ES" altLang="es-AR" sz="2900" dirty="0" smtClean="0">
              <a:latin typeface="Arial" charset="0"/>
            </a:endParaRPr>
          </a:p>
        </p:txBody>
      </p:sp>
      <p:sp>
        <p:nvSpPr>
          <p:cNvPr id="25602" name="Rectangle 2"/>
          <p:cNvSpPr>
            <a:spLocks noGrp="1" noChangeArrowheads="1"/>
          </p:cNvSpPr>
          <p:nvPr>
            <p:ph type="title"/>
          </p:nvPr>
        </p:nvSpPr>
        <p:spPr>
          <a:xfrm>
            <a:off x="0" y="0"/>
            <a:ext cx="9144000" cy="1143000"/>
          </a:xfrm>
        </p:spPr>
        <p:txBody>
          <a:bodyPr>
            <a:normAutofit/>
          </a:bodyPr>
          <a:lstStyle/>
          <a:p>
            <a:pPr fontAlgn="auto">
              <a:spcAft>
                <a:spcPts val="0"/>
              </a:spcAft>
              <a:defRPr/>
            </a:pPr>
            <a:r>
              <a:rPr lang="es-ES_tradnl" altLang="es-AR" dirty="0" smtClean="0"/>
              <a:t>               Cosa riesgosa</a:t>
            </a:r>
            <a:endParaRPr lang="es-ES" altLang="es-A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0" y="1857364"/>
            <a:ext cx="9144000" cy="4772036"/>
          </a:xfrm>
        </p:spPr>
        <p:txBody>
          <a:bodyPr/>
          <a:lstStyle/>
          <a:p>
            <a:pPr algn="just"/>
            <a:r>
              <a:rPr lang="es-ES" sz="2800" dirty="0" smtClean="0"/>
              <a:t>La demandada no puede argumentar que resulta desmedida la indemnización fijada por la constitución de una servidumbre administrativa de </a:t>
            </a:r>
            <a:r>
              <a:rPr lang="es-ES" sz="2800" dirty="0" err="1" smtClean="0"/>
              <a:t>electroducto</a:t>
            </a:r>
            <a:r>
              <a:rPr lang="es-ES" sz="2800" dirty="0" smtClean="0"/>
              <a:t>, puesto que se sometió en forma expresa y voluntaria a las pautas que establece el art. 9 de la ley 19.552 para determinar el precio de tal servidumbre y omitió requerir explicación alguna al Tribunal de Tasaciones en la etapa oportuna.</a:t>
            </a:r>
          </a:p>
          <a:p>
            <a:pPr algn="just">
              <a:lnSpc>
                <a:spcPct val="90000"/>
              </a:lnSpc>
            </a:pPr>
            <a:endParaRPr lang="es-ES" altLang="es-AR" sz="2900" dirty="0" smtClean="0">
              <a:latin typeface="Arial" charset="0"/>
            </a:endParaRPr>
          </a:p>
        </p:txBody>
      </p:sp>
      <p:sp>
        <p:nvSpPr>
          <p:cNvPr id="19458" name="Rectangle 2"/>
          <p:cNvSpPr>
            <a:spLocks noGrp="1" noChangeArrowheads="1"/>
          </p:cNvSpPr>
          <p:nvPr>
            <p:ph type="title"/>
          </p:nvPr>
        </p:nvSpPr>
        <p:spPr>
          <a:xfrm>
            <a:off x="0" y="0"/>
            <a:ext cx="8915400" cy="1428736"/>
          </a:xfrm>
        </p:spPr>
        <p:txBody>
          <a:bodyPr>
            <a:normAutofit/>
          </a:bodyPr>
          <a:lstStyle/>
          <a:p>
            <a:pPr fontAlgn="auto">
              <a:spcAft>
                <a:spcPts val="0"/>
              </a:spcAft>
              <a:defRPr/>
            </a:pPr>
            <a:r>
              <a:rPr lang="es-ES_tradnl" altLang="es-AR" dirty="0" smtClean="0"/>
              <a:t> </a:t>
            </a:r>
            <a:endParaRPr lang="es-ES" altLang="es-AR" dirty="0" smtClean="0"/>
          </a:p>
        </p:txBody>
      </p:sp>
      <p:sp>
        <p:nvSpPr>
          <p:cNvPr id="4" name="3 Rectángulo"/>
          <p:cNvSpPr/>
          <p:nvPr/>
        </p:nvSpPr>
        <p:spPr>
          <a:xfrm>
            <a:off x="0" y="0"/>
            <a:ext cx="9144000" cy="1077218"/>
          </a:xfrm>
          <a:prstGeom prst="rect">
            <a:avLst/>
          </a:prstGeom>
        </p:spPr>
        <p:txBody>
          <a:bodyPr wrap="square">
            <a:spAutoFit/>
          </a:bodyPr>
          <a:lstStyle/>
          <a:p>
            <a:r>
              <a:rPr lang="es-ES" sz="3200" dirty="0" smtClean="0"/>
              <a:t>CNCCF, sala II, 15/03/2007,Consorcio de Propietarios </a:t>
            </a:r>
            <a:r>
              <a:rPr lang="es-ES" sz="3200" dirty="0" err="1" smtClean="0"/>
              <a:t>Conesa</a:t>
            </a:r>
            <a:r>
              <a:rPr lang="es-ES" sz="3200" dirty="0" smtClean="0"/>
              <a:t> 45/51 c. </a:t>
            </a:r>
            <a:r>
              <a:rPr lang="es-ES" sz="3200" dirty="0" err="1" smtClean="0"/>
              <a:t>Edenor</a:t>
            </a:r>
            <a:r>
              <a:rPr lang="es-ES" sz="3200" dirty="0" smtClean="0"/>
              <a:t> S.A., LLO, AR/JUR/703/2007 </a:t>
            </a:r>
            <a:endParaRPr lang="es-E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928670"/>
            <a:ext cx="9144000" cy="5929330"/>
          </a:xfrm>
        </p:spPr>
        <p:txBody>
          <a:bodyPr/>
          <a:lstStyle/>
          <a:p>
            <a:pPr algn="just"/>
            <a:r>
              <a:rPr lang="es-ES" sz="2800" b="1" dirty="0" smtClean="0">
                <a:latin typeface="Arial" pitchFamily="34" charset="0"/>
                <a:cs typeface="Arial" pitchFamily="34" charset="0"/>
              </a:rPr>
              <a:t> </a:t>
            </a:r>
            <a:r>
              <a:rPr lang="es-ES" sz="2800" b="1" dirty="0" smtClean="0"/>
              <a:t>Servidumbre de gasoducto: </a:t>
            </a:r>
            <a:endParaRPr lang="es-ES" sz="2800" b="1" dirty="0" smtClean="0">
              <a:latin typeface="Arial" pitchFamily="34" charset="0"/>
              <a:cs typeface="Arial" pitchFamily="34" charset="0"/>
            </a:endParaRPr>
          </a:p>
          <a:p>
            <a:pPr algn="just"/>
            <a:r>
              <a:rPr lang="es-ES" sz="2800" b="1" dirty="0" smtClean="0">
                <a:latin typeface="Arial" pitchFamily="34" charset="0"/>
                <a:cs typeface="Arial" pitchFamily="34" charset="0"/>
              </a:rPr>
              <a:t> Régimen jurídico: </a:t>
            </a:r>
            <a:r>
              <a:rPr lang="es-ES" sz="2800" dirty="0" smtClean="0">
                <a:latin typeface="Arial" pitchFamily="34" charset="0"/>
                <a:cs typeface="Arial" pitchFamily="34" charset="0"/>
              </a:rPr>
              <a:t>En el orden federal, no existía una regulación específica que se encargue puntualizar los aspectos fundamentales de este tipo de servidumbre. Para desentrañar su régimen, debíamos acudir e integrar una serie de leyes, decretos y resoluciones que a continuación mencionaremos. </a:t>
            </a:r>
          </a:p>
          <a:p>
            <a:pPr algn="just"/>
            <a:r>
              <a:rPr lang="es-ES" sz="2800" b="1" dirty="0" smtClean="0">
                <a:latin typeface="Arial" pitchFamily="34" charset="0"/>
                <a:cs typeface="Arial" pitchFamily="34" charset="0"/>
              </a:rPr>
              <a:t>La ley 24.076 estipula en su artículo 22 que los transportistas y distribuidores de gas gozan de los derechos de servidumbres previstos en los artículos 66 y 67 de la ley 17.319. </a:t>
            </a: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2400" dirty="0" smtClean="0">
                <a:latin typeface="Arial" pitchFamily="34" charset="0"/>
                <a:cs typeface="Arial" pitchFamily="34" charset="0"/>
              </a:rPr>
              <a:t> </a:t>
            </a:r>
            <a:endParaRPr lang="es-ES" sz="2500" dirty="0" smtClean="0">
              <a:latin typeface="Arial" pitchFamily="34" charset="0"/>
              <a:cs typeface="Arial" pitchFamily="34" charset="0"/>
            </a:endParaRP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0" y="0"/>
            <a:ext cx="8915400" cy="1000108"/>
          </a:xfrm>
        </p:spPr>
        <p:txBody>
          <a:bodyPr>
            <a:noAutofit/>
          </a:bodyPr>
          <a:lstStyle/>
          <a:p>
            <a:pPr fontAlgn="auto">
              <a:spcAft>
                <a:spcPts val="0"/>
              </a:spcAft>
              <a:defRPr/>
            </a:pPr>
            <a:r>
              <a:rPr lang="es-ES_tradnl" altLang="es-AR" sz="3400" dirty="0" smtClean="0"/>
              <a:t> Clases de servidumbres  administrativas</a:t>
            </a:r>
            <a:endParaRPr lang="es-ES" altLang="es-AR" sz="3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0" y="1500174"/>
            <a:ext cx="9144000" cy="5129226"/>
          </a:xfrm>
        </p:spPr>
        <p:txBody>
          <a:bodyPr/>
          <a:lstStyle/>
          <a:p>
            <a:pPr marL="0" indent="0" algn="just">
              <a:buNone/>
              <a:tabLst>
                <a:tab pos="227013" algn="l"/>
              </a:tabLst>
            </a:pPr>
            <a:r>
              <a:rPr lang="es-ES" sz="2400" dirty="0" smtClean="0">
                <a:latin typeface="Arial" pitchFamily="34" charset="0"/>
                <a:cs typeface="Arial" pitchFamily="34" charset="0"/>
              </a:rPr>
              <a:t>Art. 1°. La Servidumbre Administrativa de Gasoducto, es el derecho real administrativo, por el cual el propietario de un inmueble particular o del dominio privado del Estado Nacional, Provincial o Municipal, se ve obligado, conforme lo establece la normativa de la Ley N° 24.076 y su reglamentación, a soportar en su propiedad el paso de un gasoducto o sus instalaciones complementarias, en virtud de la prestación del Servicio Público de Gas, y a respetar las restricciones al dominio que dichas instalaciones implican y que surgen de la reglamentación.</a:t>
            </a:r>
          </a:p>
          <a:p>
            <a:pPr marL="0" indent="0" algn="just">
              <a:buNone/>
              <a:tabLst>
                <a:tab pos="227013" algn="l"/>
              </a:tabLst>
            </a:pPr>
            <a:r>
              <a:rPr lang="es-ES" sz="2400" dirty="0" smtClean="0">
                <a:latin typeface="Arial" pitchFamily="34" charset="0"/>
                <a:cs typeface="Arial" pitchFamily="34" charset="0"/>
              </a:rPr>
              <a:t>La servidumbre administrativa de gasoducto se presume onerosa, y genera la obligación de satisfacer los cánones correspondientes por el uso del suelo, al superficiario del inmueble, ya sea propietario o bajo cualquier otro título legal.</a:t>
            </a:r>
          </a:p>
        </p:txBody>
      </p:sp>
      <p:sp>
        <p:nvSpPr>
          <p:cNvPr id="26626" name="Rectangle 2"/>
          <p:cNvSpPr>
            <a:spLocks noGrp="1" noChangeArrowheads="1"/>
          </p:cNvSpPr>
          <p:nvPr>
            <p:ph type="title"/>
          </p:nvPr>
        </p:nvSpPr>
        <p:spPr>
          <a:xfrm>
            <a:off x="0" y="0"/>
            <a:ext cx="9144000" cy="1500174"/>
          </a:xfrm>
        </p:spPr>
        <p:txBody>
          <a:bodyPr>
            <a:normAutofit/>
          </a:bodyPr>
          <a:lstStyle/>
          <a:p>
            <a:pPr algn="ctr"/>
            <a:r>
              <a:rPr lang="es-ES" dirty="0" smtClean="0"/>
              <a:t>Resolución ENARGAS 3562/2015    25/11/2015   -     ANEXO I</a:t>
            </a:r>
            <a:endParaRPr lang="es-ES" altLang="es-A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214422"/>
            <a:ext cx="9144000" cy="5410200"/>
          </a:xfrm>
        </p:spPr>
        <p:txBody>
          <a:bodyPr/>
          <a:lstStyle/>
          <a:p>
            <a:pPr algn="just"/>
            <a:r>
              <a:rPr lang="es-ES" sz="2400" b="1" dirty="0" smtClean="0"/>
              <a:t>Las principales limitaciones administrativas a la propiedad privada</a:t>
            </a:r>
            <a:r>
              <a:rPr lang="es-ES" sz="2400" dirty="0" smtClean="0"/>
              <a:t> son: a) Meras restricciones; </a:t>
            </a:r>
            <a:r>
              <a:rPr lang="es-ES" sz="2400" b="1" dirty="0" smtClean="0"/>
              <a:t>b) servidumbre</a:t>
            </a:r>
            <a:r>
              <a:rPr lang="es-ES" sz="2400" dirty="0" smtClean="0"/>
              <a:t>; c) ocupación temporánea; d) expropiación.</a:t>
            </a:r>
          </a:p>
          <a:p>
            <a:pPr algn="just"/>
            <a:r>
              <a:rPr lang="es-ES" sz="2400" dirty="0" smtClean="0"/>
              <a:t>Las limitaciones a la propiedad constituyen un  género, dentro del cual quedan incluidas diversas especies, entre éstas las llamadas restricciones administrativas, las servidumbres administrativas, las requisiciones, el decomiso la ocupación temporánea, y la expropiación. </a:t>
            </a:r>
          </a:p>
          <a:p>
            <a:pPr algn="just"/>
            <a:r>
              <a:rPr lang="es-ES" sz="2400" dirty="0" smtClean="0"/>
              <a:t>Las distinciones entre las clases de limitaciones estarán dadas fundamentalmente por el grado de intensidad con el que se manifiestan en la propiedad privada, afectando —según el caso— a algunos o a todos los caracteres inherentes al dominio.</a:t>
            </a:r>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0" y="1428736"/>
            <a:ext cx="9144000" cy="5200664"/>
          </a:xfrm>
        </p:spPr>
        <p:txBody>
          <a:bodyPr/>
          <a:lstStyle/>
          <a:p>
            <a:pPr marL="0" indent="0" algn="just">
              <a:buNone/>
              <a:tabLst>
                <a:tab pos="227013" algn="l"/>
              </a:tabLst>
            </a:pPr>
            <a:r>
              <a:rPr lang="es-ES" sz="2400" dirty="0" smtClean="0">
                <a:latin typeface="Arial" pitchFamily="34" charset="0"/>
                <a:cs typeface="Arial" pitchFamily="34" charset="0"/>
              </a:rPr>
              <a:t>Art. 1°…La servidumbre administrativa de paso de gasoducto e instalaciones complementarias subsiste gravando el predio afectado, independientemente de quien sea el propietario u operador de la cañería e instalaciones y el superficiario del predio sirviente, durante todo el tiempo en que dichas instalaciones se encuentran afectadas al Servicio Público de Gas.</a:t>
            </a:r>
          </a:p>
          <a:p>
            <a:pPr marL="0" indent="0" algn="just">
              <a:buNone/>
              <a:tabLst>
                <a:tab pos="227013" algn="l"/>
              </a:tabLst>
            </a:pPr>
            <a:r>
              <a:rPr lang="es-ES" sz="2400" dirty="0" smtClean="0">
                <a:latin typeface="Arial" pitchFamily="34" charset="0"/>
                <a:cs typeface="Arial" pitchFamily="34" charset="0"/>
              </a:rPr>
              <a:t>Los derechos de percepción de los cánones pendientes al momento de la transferencia de dominio, en el caso de transferencia de la propiedad del predio sirviente, corresponden, por ser accesorios al derecho real de Servidumbre Administrativa de Gasoducto, al nuevo propietario del suelo, salvo que el anterior propietario hubiere hecho reserva de tales derechos, de modo fehaciente, en la transferencia de dominio.</a:t>
            </a:r>
          </a:p>
          <a:p>
            <a:pPr marL="0" indent="0" algn="just">
              <a:buFont typeface="Wingdings 3" pitchFamily="18" charset="2"/>
              <a:buNone/>
              <a:tabLst>
                <a:tab pos="227013" algn="l"/>
              </a:tabLst>
            </a:pPr>
            <a:endParaRPr lang="es-ES" altLang="es-AR" sz="2900" dirty="0" smtClean="0">
              <a:latin typeface="Arial" charset="0"/>
            </a:endParaRPr>
          </a:p>
        </p:txBody>
      </p:sp>
      <p:sp>
        <p:nvSpPr>
          <p:cNvPr id="26626" name="Rectangle 2"/>
          <p:cNvSpPr>
            <a:spLocks noGrp="1" noChangeArrowheads="1"/>
          </p:cNvSpPr>
          <p:nvPr>
            <p:ph type="title"/>
          </p:nvPr>
        </p:nvSpPr>
        <p:spPr>
          <a:xfrm>
            <a:off x="0" y="0"/>
            <a:ext cx="9144000" cy="1571612"/>
          </a:xfrm>
        </p:spPr>
        <p:txBody>
          <a:bodyPr>
            <a:normAutofit/>
          </a:bodyPr>
          <a:lstStyle/>
          <a:p>
            <a:pPr algn="ctr"/>
            <a:r>
              <a:rPr lang="es-ES" dirty="0" smtClean="0"/>
              <a:t>Resolución ENARGAS 3562/2015    25/11/2015   -     ANEXO I</a:t>
            </a:r>
            <a:endParaRPr lang="es-ES" altLang="es-A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0" y="1500174"/>
            <a:ext cx="8915400" cy="5129226"/>
          </a:xfrm>
        </p:spPr>
        <p:txBody>
          <a:bodyPr>
            <a:normAutofit lnSpcReduction="10000"/>
          </a:bodyPr>
          <a:lstStyle/>
          <a:p>
            <a:pPr marL="0" indent="0" algn="just" fontAlgn="auto">
              <a:spcAft>
                <a:spcPts val="0"/>
              </a:spcAft>
              <a:buFont typeface="Wingdings 3"/>
              <a:buNone/>
              <a:tabLst>
                <a:tab pos="228556" algn="l"/>
              </a:tabLst>
              <a:defRPr/>
            </a:pPr>
            <a:r>
              <a:rPr lang="es-ES" dirty="0" smtClean="0">
                <a:latin typeface="Bookman Old Style" pitchFamily="18" charset="0"/>
                <a:cs typeface="Times New Roman" pitchFamily="18" charset="0"/>
              </a:rPr>
              <a:t> </a:t>
            </a:r>
            <a:r>
              <a:rPr lang="es-ES" sz="2400" b="1" dirty="0" smtClean="0"/>
              <a:t>1. Las acciones para requerir el pago del canon de servidumbre de gasoducto son prescriptibles </a:t>
            </a:r>
            <a:r>
              <a:rPr lang="es-ES" sz="2400" dirty="0" smtClean="0"/>
              <a:t>(no se encuentran motivos para apartarse de los principios generales en materia de prescripción que, en ausencia de disposiciones específicas en el derecho administrativo, deben integrarse con las propias del CCC).</a:t>
            </a:r>
            <a:endParaRPr lang="es-ES" sz="2400" dirty="0" smtClean="0">
              <a:latin typeface="Bookman Old Style" pitchFamily="18" charset="0"/>
              <a:cs typeface="Times New Roman" pitchFamily="18" charset="0"/>
            </a:endParaRPr>
          </a:p>
          <a:p>
            <a:pPr marL="0" indent="0" algn="just" fontAlgn="auto">
              <a:spcAft>
                <a:spcPts val="0"/>
              </a:spcAft>
              <a:buFont typeface="Wingdings 3"/>
              <a:buNone/>
              <a:tabLst>
                <a:tab pos="228556" algn="l"/>
              </a:tabLst>
              <a:defRPr/>
            </a:pPr>
            <a:r>
              <a:rPr lang="es-ES" altLang="es-AR" sz="2400" b="1" dirty="0" smtClean="0"/>
              <a:t>2. El plazo de prescripción aplicable para exigir el canon de la servidumbre de gasoducto es el de las obligaciones periódicas.</a:t>
            </a:r>
          </a:p>
          <a:p>
            <a:pPr marL="0" indent="0" algn="just" fontAlgn="auto">
              <a:spcAft>
                <a:spcPts val="0"/>
              </a:spcAft>
              <a:buFont typeface="Wingdings 3"/>
              <a:buNone/>
              <a:tabLst>
                <a:tab pos="228556" algn="l"/>
              </a:tabLst>
              <a:defRPr/>
            </a:pPr>
            <a:r>
              <a:rPr lang="es-ES" altLang="es-AR" sz="2400" b="1" dirty="0" smtClean="0"/>
              <a:t>3. El plazo debe computarse a partir del momento de una circunstancia objetiva, estos es, desde que el daño resulta cierto (Art. 2562 inc. c) CCC) </a:t>
            </a:r>
          </a:p>
          <a:p>
            <a:pPr marL="0" indent="0" algn="just" fontAlgn="auto">
              <a:spcAft>
                <a:spcPts val="0"/>
              </a:spcAft>
              <a:buFont typeface="Wingdings 3"/>
              <a:buNone/>
              <a:tabLst>
                <a:tab pos="228556" algn="l"/>
              </a:tabLst>
              <a:defRPr/>
            </a:pPr>
            <a:r>
              <a:rPr lang="es-ES" altLang="es-AR" sz="2400" b="1" dirty="0" smtClean="0"/>
              <a:t>4. La regularización de las servidumbres no suspende ni interrumpe los plazos de prescripción en curso.</a:t>
            </a:r>
          </a:p>
        </p:txBody>
      </p:sp>
      <p:sp>
        <p:nvSpPr>
          <p:cNvPr id="27650" name="Rectangle 2"/>
          <p:cNvSpPr>
            <a:spLocks noGrp="1" noChangeArrowheads="1"/>
          </p:cNvSpPr>
          <p:nvPr>
            <p:ph type="title"/>
          </p:nvPr>
        </p:nvSpPr>
        <p:spPr>
          <a:xfrm>
            <a:off x="0" y="0"/>
            <a:ext cx="8915400" cy="1428736"/>
          </a:xfrm>
        </p:spPr>
        <p:txBody>
          <a:bodyPr>
            <a:normAutofit/>
          </a:bodyPr>
          <a:lstStyle/>
          <a:p>
            <a:pPr marL="0" indent="0" algn="just" fontAlgn="auto">
              <a:spcAft>
                <a:spcPts val="0"/>
              </a:spcAft>
              <a:buFont typeface="Wingdings 3"/>
              <a:buNone/>
              <a:tabLst>
                <a:tab pos="228556" algn="l"/>
              </a:tabLst>
              <a:defRPr/>
            </a:pPr>
            <a:r>
              <a:rPr lang="es-ES" sz="2400" dirty="0" err="1" smtClean="0">
                <a:solidFill>
                  <a:schemeClr val="tx1"/>
                </a:solidFill>
                <a:latin typeface="+mn-lt"/>
                <a:ea typeface="+mn-ea"/>
                <a:cs typeface="+mn-cs"/>
              </a:rPr>
              <a:t>Massimino</a:t>
            </a:r>
            <a:r>
              <a:rPr lang="es-ES" sz="2400" dirty="0" smtClean="0">
                <a:solidFill>
                  <a:schemeClr val="tx1"/>
                </a:solidFill>
                <a:latin typeface="+mn-lt"/>
                <a:ea typeface="+mn-ea"/>
                <a:cs typeface="+mn-cs"/>
              </a:rPr>
              <a:t>, Leonardo F. La consolidación de una doctrina en materia de prescripción de servidumbre de gasoducto, LA LEY 2010-B- 306.</a:t>
            </a:r>
            <a:endParaRPr lang="es-ES" altLang="es-AR" sz="2400" dirty="0" smtClean="0">
              <a:solidFill>
                <a:schemeClr val="tx1"/>
              </a:solidFill>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928670"/>
            <a:ext cx="9144000" cy="5929330"/>
          </a:xfrm>
        </p:spPr>
        <p:txBody>
          <a:bodyPr/>
          <a:lstStyle/>
          <a:p>
            <a:pPr algn="just"/>
            <a:r>
              <a:rPr lang="es-ES" sz="2800" b="1" dirty="0" smtClean="0">
                <a:latin typeface="Arial" pitchFamily="34" charset="0"/>
                <a:cs typeface="Arial" pitchFamily="34" charset="0"/>
              </a:rPr>
              <a:t> </a:t>
            </a:r>
            <a:r>
              <a:rPr lang="es-ES" sz="2800" b="1" dirty="0" smtClean="0"/>
              <a:t>Servidumbre de oleoducto: </a:t>
            </a:r>
            <a:endParaRPr lang="es-ES" sz="2800" b="1" dirty="0" smtClean="0">
              <a:latin typeface="Arial" pitchFamily="34" charset="0"/>
              <a:cs typeface="Arial" pitchFamily="34" charset="0"/>
            </a:endParaRPr>
          </a:p>
          <a:p>
            <a:pPr algn="just"/>
            <a:r>
              <a:rPr lang="es-ES" sz="2800" b="1" dirty="0" smtClean="0">
                <a:latin typeface="Arial" pitchFamily="34" charset="0"/>
                <a:cs typeface="Arial" pitchFamily="34" charset="0"/>
              </a:rPr>
              <a:t> </a:t>
            </a:r>
            <a:r>
              <a:rPr lang="es-ES" sz="2800" dirty="0" smtClean="0"/>
              <a:t>Este tipo de servidumbre tiene como objetivo contribuir con la expansión y el desarrollo referido a la a exploración, explotación, industrialización, transporte y comercialización de hidrocarburos.</a:t>
            </a:r>
          </a:p>
          <a:p>
            <a:pPr algn="just"/>
            <a:r>
              <a:rPr lang="es-ES" sz="2800" dirty="0" smtClean="0"/>
              <a:t>A diferencia de lo que acontece con las anteriores servidumbres caracterizadas, </a:t>
            </a:r>
            <a:r>
              <a:rPr lang="es-ES" sz="2800" b="1" dirty="0" smtClean="0"/>
              <a:t>la actividad </a:t>
            </a:r>
            <a:r>
              <a:rPr lang="es-ES" sz="2800" b="1" dirty="0" err="1" smtClean="0"/>
              <a:t>hidrocarbunífera</a:t>
            </a:r>
            <a:r>
              <a:rPr lang="es-ES" sz="2800" b="1" dirty="0" smtClean="0"/>
              <a:t> ha sido declara de “interés público” por el legislador nacional (conf. leyes 17.319 y 26.741),</a:t>
            </a:r>
            <a:r>
              <a:rPr lang="es-ES" sz="2800" dirty="0" smtClean="0"/>
              <a:t> que implica un grado menor de intensidad regulatoria.</a:t>
            </a:r>
          </a:p>
          <a:p>
            <a:pPr algn="just"/>
            <a:endParaRPr lang="es-ES" sz="28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2400" dirty="0" smtClean="0">
                <a:latin typeface="Arial" pitchFamily="34" charset="0"/>
                <a:cs typeface="Arial" pitchFamily="34" charset="0"/>
              </a:rPr>
              <a:t> </a:t>
            </a:r>
            <a:endParaRPr lang="es-ES" sz="2500" dirty="0" smtClean="0">
              <a:latin typeface="Arial" pitchFamily="34" charset="0"/>
              <a:cs typeface="Arial" pitchFamily="34" charset="0"/>
            </a:endParaRPr>
          </a:p>
          <a:p>
            <a:pPr algn="just"/>
            <a:endParaRPr lang="es-AR" sz="25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0" y="0"/>
            <a:ext cx="8915400" cy="1000108"/>
          </a:xfrm>
        </p:spPr>
        <p:txBody>
          <a:bodyPr>
            <a:noAutofit/>
          </a:bodyPr>
          <a:lstStyle/>
          <a:p>
            <a:pPr fontAlgn="auto">
              <a:spcAft>
                <a:spcPts val="0"/>
              </a:spcAft>
              <a:defRPr/>
            </a:pPr>
            <a:r>
              <a:rPr lang="es-ES_tradnl" altLang="es-AR" sz="3400" dirty="0" smtClean="0"/>
              <a:t> Clases de servidumbres  administrativas</a:t>
            </a:r>
            <a:endParaRPr lang="es-ES" altLang="es-AR" sz="3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928670"/>
            <a:ext cx="9144000" cy="5929330"/>
          </a:xfrm>
        </p:spPr>
        <p:txBody>
          <a:bodyPr/>
          <a:lstStyle/>
          <a:p>
            <a:pPr algn="just"/>
            <a:r>
              <a:rPr lang="es-ES" sz="2800" b="1" dirty="0" smtClean="0"/>
              <a:t>Servidumbre minera: </a:t>
            </a:r>
            <a:r>
              <a:rPr lang="es-ES" sz="2400" dirty="0" err="1" smtClean="0"/>
              <a:t>arts</a:t>
            </a:r>
            <a:r>
              <a:rPr lang="es-ES" sz="2400" dirty="0" smtClean="0"/>
              <a:t> 146 y ss. Código de Minería </a:t>
            </a:r>
          </a:p>
          <a:p>
            <a:pPr algn="just"/>
            <a:r>
              <a:rPr lang="es-ES" sz="2800" b="1" dirty="0" smtClean="0">
                <a:latin typeface="Arial" pitchFamily="34" charset="0"/>
                <a:cs typeface="Arial" pitchFamily="34" charset="0"/>
              </a:rPr>
              <a:t>“Servidumbres” ferroviarias y aeronáuticas: </a:t>
            </a:r>
            <a:r>
              <a:rPr lang="es-ES" sz="2400" dirty="0" smtClean="0">
                <a:latin typeface="Arial" pitchFamily="34" charset="0"/>
                <a:cs typeface="Arial" pitchFamily="34" charset="0"/>
              </a:rPr>
              <a:t>no son sino “restricciones” a la propiedad</a:t>
            </a:r>
          </a:p>
          <a:p>
            <a:pPr algn="just"/>
            <a:r>
              <a:rPr lang="es-ES" sz="2400" b="1" dirty="0" smtClean="0">
                <a:latin typeface="Arial" pitchFamily="34" charset="0"/>
                <a:cs typeface="Arial" pitchFamily="34" charset="0"/>
              </a:rPr>
              <a:t>Servidumbre de ruinas y yacimientos arqueológicos</a:t>
            </a:r>
            <a:r>
              <a:rPr lang="es-ES" sz="2400" dirty="0" smtClean="0">
                <a:latin typeface="Arial" pitchFamily="34" charset="0"/>
                <a:cs typeface="Arial" pitchFamily="34" charset="0"/>
              </a:rPr>
              <a:t>: ley 25.743 </a:t>
            </a:r>
          </a:p>
          <a:p>
            <a:pPr algn="just"/>
            <a:r>
              <a:rPr lang="es-ES" sz="2400" b="1" dirty="0" smtClean="0">
                <a:latin typeface="Arial" pitchFamily="34" charset="0"/>
                <a:cs typeface="Arial" pitchFamily="34" charset="0"/>
              </a:rPr>
              <a:t>Servidumbre de protección de monumentos históricos: ley 12.665 </a:t>
            </a:r>
          </a:p>
          <a:p>
            <a:pPr algn="just"/>
            <a:r>
              <a:rPr lang="es-ES" sz="2400" b="1" dirty="0" smtClean="0">
                <a:latin typeface="Arial" pitchFamily="34" charset="0"/>
                <a:cs typeface="Arial" pitchFamily="34" charset="0"/>
              </a:rPr>
              <a:t>Servidumbre de Sirga</a:t>
            </a:r>
            <a:r>
              <a:rPr lang="es-ES" sz="2400" dirty="0" smtClean="0">
                <a:latin typeface="Arial" pitchFamily="34" charset="0"/>
                <a:cs typeface="Arial" pitchFamily="34" charset="0"/>
              </a:rPr>
              <a:t>: art. 1974 CCC: </a:t>
            </a:r>
            <a:endParaRPr lang="es-ES" sz="2500" dirty="0" smtClean="0">
              <a:latin typeface="Arial" pitchFamily="34" charset="0"/>
              <a:cs typeface="Arial" pitchFamily="34" charset="0"/>
            </a:endParaRPr>
          </a:p>
          <a:p>
            <a:pPr algn="just"/>
            <a:r>
              <a:rPr lang="es-AR" sz="2400" b="1" dirty="0" smtClean="0">
                <a:latin typeface="Arial" pitchFamily="34" charset="0"/>
                <a:cs typeface="Arial" pitchFamily="34" charset="0"/>
              </a:rPr>
              <a:t>Servidumbre de acueducto: </a:t>
            </a:r>
            <a:r>
              <a:rPr lang="es-ES" sz="2400" dirty="0" smtClean="0">
                <a:latin typeface="Arial" pitchFamily="34" charset="0"/>
                <a:cs typeface="Arial" pitchFamily="34" charset="0"/>
              </a:rPr>
              <a:t>Código de Aguas de la Provincia de Jujuy, LEY 161, del 28 de Sept. de 1950, con las </a:t>
            </a:r>
            <a:r>
              <a:rPr lang="es-ES" sz="2400" dirty="0" err="1" smtClean="0">
                <a:latin typeface="Arial" pitchFamily="34" charset="0"/>
                <a:cs typeface="Arial" pitchFamily="34" charset="0"/>
              </a:rPr>
              <a:t>modif</a:t>
            </a:r>
            <a:r>
              <a:rPr lang="es-ES" sz="2400" dirty="0" smtClean="0">
                <a:latin typeface="Arial" pitchFamily="34" charset="0"/>
                <a:cs typeface="Arial" pitchFamily="34" charset="0"/>
              </a:rPr>
              <a:t>. Ley 4396, arts. 150 a 179). </a:t>
            </a:r>
            <a:endParaRPr lang="es-AR" sz="2400" dirty="0" smtClean="0">
              <a:latin typeface="Arial" pitchFamily="34" charset="0"/>
              <a:cs typeface="Arial" pitchFamily="34" charset="0"/>
            </a:endParaRPr>
          </a:p>
          <a:p>
            <a:pPr algn="just"/>
            <a:r>
              <a:rPr lang="es-AR" sz="2400" b="1" dirty="0" smtClean="0">
                <a:latin typeface="Arial" pitchFamily="34" charset="0"/>
                <a:cs typeface="Arial" pitchFamily="34" charset="0"/>
              </a:rPr>
              <a:t>CSJN, caso “</a:t>
            </a:r>
            <a:r>
              <a:rPr lang="es-AR" sz="2400" b="1" dirty="0" err="1" smtClean="0">
                <a:latin typeface="Arial" pitchFamily="34" charset="0"/>
                <a:cs typeface="Arial" pitchFamily="34" charset="0"/>
              </a:rPr>
              <a:t>Kersich</a:t>
            </a:r>
            <a:r>
              <a:rPr lang="es-AR" sz="2400" b="1" dirty="0" smtClean="0">
                <a:latin typeface="Arial" pitchFamily="34" charset="0"/>
                <a:cs typeface="Arial" pitchFamily="34" charset="0"/>
              </a:rPr>
              <a:t>”, 2/12/2014, Considerando 12.  </a:t>
            </a:r>
          </a:p>
          <a:p>
            <a:pPr algn="just"/>
            <a:r>
              <a:rPr lang="es-ES" sz="2400" b="1" dirty="0" smtClean="0">
                <a:latin typeface="Arial" pitchFamily="34" charset="0"/>
                <a:cs typeface="Arial" pitchFamily="34" charset="0"/>
              </a:rPr>
              <a:t>Servidumbre de seguridad de la navegación: </a:t>
            </a:r>
            <a:r>
              <a:rPr lang="es-ES" sz="2400" dirty="0" smtClean="0">
                <a:latin typeface="Arial" pitchFamily="34" charset="0"/>
                <a:cs typeface="Arial" pitchFamily="34" charset="0"/>
              </a:rPr>
              <a:t>Ley 19.922, art. 4.</a:t>
            </a:r>
            <a:endParaRPr lang="es-AR" sz="2400" dirty="0" smtClean="0">
              <a:latin typeface="Arial" pitchFamily="34" charset="0"/>
              <a:cs typeface="Arial" pitchFamily="34" charset="0"/>
            </a:endParaRPr>
          </a:p>
        </p:txBody>
      </p:sp>
      <p:sp>
        <p:nvSpPr>
          <p:cNvPr id="21506" name="Rectangle 2"/>
          <p:cNvSpPr>
            <a:spLocks noGrp="1" noChangeArrowheads="1"/>
          </p:cNvSpPr>
          <p:nvPr>
            <p:ph type="title"/>
          </p:nvPr>
        </p:nvSpPr>
        <p:spPr>
          <a:xfrm>
            <a:off x="0" y="0"/>
            <a:ext cx="8915400" cy="1000108"/>
          </a:xfrm>
        </p:spPr>
        <p:txBody>
          <a:bodyPr>
            <a:noAutofit/>
          </a:bodyPr>
          <a:lstStyle/>
          <a:p>
            <a:pPr fontAlgn="auto">
              <a:spcAft>
                <a:spcPts val="0"/>
              </a:spcAft>
              <a:defRPr/>
            </a:pPr>
            <a:r>
              <a:rPr lang="es-ES_tradnl" altLang="es-AR" sz="3400" dirty="0" smtClean="0"/>
              <a:t> Clases de servidumbres  administrativas</a:t>
            </a:r>
            <a:endParaRPr lang="es-ES" altLang="es-AR" sz="3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7" name="Picture 3"/>
          <p:cNvPicPr>
            <a:picLocks noChangeAspect="1" noChangeArrowheads="1"/>
          </p:cNvPicPr>
          <p:nvPr/>
        </p:nvPicPr>
        <p:blipFill>
          <a:blip r:embed="rId2"/>
          <a:srcRect/>
          <a:stretch>
            <a:fillRect/>
          </a:stretch>
        </p:blipFill>
        <p:spPr bwMode="auto">
          <a:xfrm>
            <a:off x="0" y="0"/>
            <a:ext cx="4786314" cy="6858000"/>
          </a:xfrm>
          <a:prstGeom prst="rect">
            <a:avLst/>
          </a:prstGeom>
          <a:noFill/>
          <a:ln w="9525">
            <a:noFill/>
            <a:miter lim="800000"/>
            <a:headEnd/>
            <a:tailEnd/>
          </a:ln>
          <a:effectLst/>
        </p:spPr>
      </p:pic>
      <p:pic>
        <p:nvPicPr>
          <p:cNvPr id="47108" name="Picture 4"/>
          <p:cNvPicPr>
            <a:picLocks noChangeAspect="1" noChangeArrowheads="1"/>
          </p:cNvPicPr>
          <p:nvPr/>
        </p:nvPicPr>
        <p:blipFill>
          <a:blip r:embed="rId3"/>
          <a:srcRect/>
          <a:stretch>
            <a:fillRect/>
          </a:stretch>
        </p:blipFill>
        <p:spPr bwMode="auto">
          <a:xfrm>
            <a:off x="4643438" y="1"/>
            <a:ext cx="4500562" cy="6875195"/>
          </a:xfrm>
          <a:prstGeom prst="rect">
            <a:avLst/>
          </a:prstGeom>
          <a:noFill/>
          <a:ln w="9525">
            <a:noFill/>
            <a:miter lim="800000"/>
            <a:headEnd/>
            <a:tailEnd/>
          </a:ln>
          <a:effectLst/>
        </p:spPr>
      </p:pic>
    </p:spTree>
    <p:extLst>
      <p:ext uri="{BB962C8B-B14F-4D97-AF65-F5344CB8AC3E}">
        <p14:creationId xmlns:p14="http://schemas.microsoft.com/office/powerpoint/2010/main" val="3841038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srcRect/>
          <a:stretch>
            <a:fillRect/>
          </a:stretch>
        </p:blipFill>
        <p:spPr bwMode="auto">
          <a:xfrm>
            <a:off x="1643042" y="1"/>
            <a:ext cx="5643602" cy="6857999"/>
          </a:xfrm>
          <a:prstGeom prst="rect">
            <a:avLst/>
          </a:prstGeom>
          <a:noFill/>
          <a:ln w="9525">
            <a:noFill/>
            <a:miter lim="800000"/>
            <a:headEnd/>
            <a:tailEnd/>
          </a:ln>
          <a:effectLst/>
        </p:spPr>
      </p:pic>
    </p:spTree>
    <p:extLst>
      <p:ext uri="{BB962C8B-B14F-4D97-AF65-F5344CB8AC3E}">
        <p14:creationId xmlns:p14="http://schemas.microsoft.com/office/powerpoint/2010/main" val="384103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214422"/>
            <a:ext cx="9144000" cy="5410200"/>
          </a:xfrm>
        </p:spPr>
        <p:txBody>
          <a:bodyPr/>
          <a:lstStyle/>
          <a:p>
            <a:pPr algn="just"/>
            <a:r>
              <a:rPr lang="es-ES" sz="2800" dirty="0" smtClean="0"/>
              <a:t>Ellas representan una de las modalidades típicas de las limitaciones al dominio por razones de interés público. Su finalidad, las distingue de las tradicionales servidumbres privadas, sin perjuicio de la aplicación analógica del derecho civil y comercial. </a:t>
            </a:r>
          </a:p>
          <a:p>
            <a:pPr algn="just"/>
            <a:r>
              <a:rPr lang="es-ES" sz="2800" dirty="0" smtClean="0"/>
              <a:t>Su constitución implica un desmembramiento del derecho de propiedad, al afectar el carácter exclusivo del dominio; pero ellas se caracterizan por no ocasionar la extinción de la propiedad de los particulares. </a:t>
            </a:r>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142984"/>
            <a:ext cx="9144000" cy="5715016"/>
          </a:xfrm>
        </p:spPr>
        <p:txBody>
          <a:bodyPr/>
          <a:lstStyle/>
          <a:p>
            <a:pPr algn="just"/>
            <a:r>
              <a:rPr lang="es-ES" dirty="0" smtClean="0"/>
              <a:t> Las servidumbres administrativas constituyen otra de las modalidades clásicas de las limitaciones al dominio por razones de interés público. Desde otra perspectiva, la servidumbre administrativa también se erige como una especie dentro del esquema de los derechos reales administrativos, para el sector de la doctrina que postula la existencia de dicha categoría</a:t>
            </a:r>
          </a:p>
          <a:p>
            <a:pPr algn="just"/>
            <a:r>
              <a:rPr lang="es-ES" dirty="0" smtClean="0"/>
              <a:t>Ellas son el derecho real administrativo constituido por el Estado lato sensu sobre un bien de dominio privado o público, con el objeto de que tal bien sea usado o destinado a servir al público.</a:t>
            </a:r>
          </a:p>
          <a:p>
            <a:pPr algn="just"/>
            <a:endParaRPr lang="es-ES" sz="2400" dirty="0" smtClean="0"/>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071546"/>
            <a:ext cx="9144000" cy="5786454"/>
          </a:xfrm>
        </p:spPr>
        <p:txBody>
          <a:bodyPr/>
          <a:lstStyle/>
          <a:p>
            <a:pPr algn="just"/>
            <a:r>
              <a:rPr lang="es-ES" sz="2800" dirty="0" smtClean="0"/>
              <a:t> </a:t>
            </a:r>
            <a:r>
              <a:rPr lang="es-ES" sz="2400" dirty="0" smtClean="0"/>
              <a:t>El fundamento de éste tipo de limitaciones finca en la necesidad de lograr el normal desenvolvimiento de los servicios públicos nacionales, provinciales o municipales (vgr. </a:t>
            </a:r>
            <a:r>
              <a:rPr lang="es-ES" sz="2400" dirty="0" err="1" smtClean="0"/>
              <a:t>electroducto</a:t>
            </a:r>
            <a:r>
              <a:rPr lang="es-ES" sz="2400" dirty="0" smtClean="0"/>
              <a:t>, gasoducto, ferroviaria), posibilitar la concreción y fomentar el desarrollo de actividades declaradas de interés público (v. gr.: oleoducto), preservar la historia de los pueblos y su labor cultural (ejemplo: servidumbre de ruinas y yacimientos arqueológicos/ paleontológicos; monumentos históricos), o para dar cumplimiento a funciones esenciales e indisponibles del Estado (servidumbre de protección de fronteras). En suma, cumplir —de manera mediata o inmediata— con las exigencias que impone el bien común, que han de ser esencialmente dinámicas y variables. </a:t>
            </a:r>
          </a:p>
          <a:p>
            <a:pPr algn="just"/>
            <a:endParaRPr lang="es-ES" sz="2400" dirty="0" smtClean="0"/>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071546"/>
            <a:ext cx="9144000" cy="5786454"/>
          </a:xfrm>
        </p:spPr>
        <p:txBody>
          <a:bodyPr/>
          <a:lstStyle/>
          <a:p>
            <a:pPr algn="just"/>
            <a:r>
              <a:rPr lang="es-ES" sz="2600" dirty="0" smtClean="0"/>
              <a:t>No es teóricamente indispensable la existencia de un fundo “dominante”, como si ocurre en el campo del derecho privado. La comunidad en su conjunto (sea en forma mediata o inmediata, de acuerdo a la finalidad específica comprometida) es quien reviste la calidad de sujeto “dominante”, sin que sea necesaria la individualización concreta del inmueble dominante.  </a:t>
            </a:r>
          </a:p>
          <a:p>
            <a:pPr algn="just"/>
            <a:r>
              <a:rPr lang="es-ES" sz="2600" dirty="0" smtClean="0"/>
              <a:t>Este tipo de servidumbres pueden recaer tanto en bienes de dominio público como de dominio privado, y asimismo, pueden constituirse sobre bienes inmuebles, muebles e inclusive bienes inmateriales-</a:t>
            </a:r>
          </a:p>
          <a:p>
            <a:pPr algn="just"/>
            <a:endParaRPr lang="es-ES" sz="2400" dirty="0" smtClean="0"/>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071546"/>
            <a:ext cx="9144000" cy="5786454"/>
          </a:xfrm>
        </p:spPr>
        <p:txBody>
          <a:bodyPr/>
          <a:lstStyle/>
          <a:p>
            <a:pPr algn="just"/>
            <a:r>
              <a:rPr lang="es-ES" sz="2600" dirty="0" smtClean="0"/>
              <a:t> La servidumbre administrativa afecta el carácter exclusivo del dominio, limitando con intensidad el ejercicio de las prerrogativas de las que goza el propietario. Al constituirse una servidumbre administrativa, no se extingue el derecho de propiedad, debido a que se verifica la coexistencia del uso del bien por parte del propietario y del titular de la servidumbre (conf. art 2180 y 2181 CCC, Fallos 330:5404, caso “Lagos”).</a:t>
            </a:r>
          </a:p>
          <a:p>
            <a:pPr algn="just"/>
            <a:r>
              <a:rPr lang="es-ES" sz="2600" dirty="0" smtClean="0"/>
              <a:t>Las servidumbres administrativas pueden consistir —respecto del titular de dominio— en obligaciones de no hacer, de dejar hacer, e inclusive, en obligaciones de hacer. </a:t>
            </a:r>
          </a:p>
          <a:p>
            <a:pPr algn="just"/>
            <a:endParaRPr lang="es-ES" sz="2400" dirty="0" smtClean="0"/>
          </a:p>
          <a:p>
            <a:pPr marL="0" indent="0" algn="just">
              <a:buFont typeface="Wingdings 3" pitchFamily="18" charset="2"/>
              <a:buNone/>
              <a:tabLst>
                <a:tab pos="227013" algn="l"/>
              </a:tabLst>
            </a:pPr>
            <a:endParaRPr lang="es-AR" sz="23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071546"/>
            <a:ext cx="9144000" cy="5786454"/>
          </a:xfrm>
        </p:spPr>
        <p:txBody>
          <a:bodyPr/>
          <a:lstStyle/>
          <a:p>
            <a:pPr algn="just"/>
            <a:r>
              <a:rPr lang="es-ES" sz="2600" dirty="0" smtClean="0"/>
              <a:t> </a:t>
            </a:r>
            <a:r>
              <a:rPr lang="es-ES" sz="2500" dirty="0" smtClean="0"/>
              <a:t>Las servidumbres administrativas pueden ser creadas o impuestas tanto por la Nación como por las provincias. Ello depende de la ubicación del respectivo bien y de la finalidad a que responda la servidumbre, de acuerdo a la distribución de competencias establecidas en la Constitución Nacional, confrontadas a su vez, con el carácter preponderantemente local de las regulaciones del derecho administrativo. Como lo contemplaremos luego, si estamos en presencia de servicios públicos </a:t>
            </a:r>
            <a:r>
              <a:rPr lang="es-ES" sz="2500" dirty="0" err="1" smtClean="0"/>
              <a:t>interjurisdiccionales</a:t>
            </a:r>
            <a:r>
              <a:rPr lang="es-ES" sz="2500" dirty="0" smtClean="0"/>
              <a:t> (artículo 75 inc. 13 CN) la regulación, creación y constitución de servidumbres públicas será competencia de la jurisdicción federal.</a:t>
            </a:r>
          </a:p>
          <a:p>
            <a:pPr algn="just"/>
            <a:r>
              <a:rPr lang="es-ES" sz="2500" dirty="0" smtClean="0"/>
              <a:t> </a:t>
            </a:r>
            <a:endParaRPr lang="es-AR" sz="2500" dirty="0" smtClean="0">
              <a:latin typeface="Bookman Old Style" pitchFamily="18" charset="0"/>
              <a:cs typeface="Times New Roman" pitchFamily="18" charset="0"/>
            </a:endParaRPr>
          </a:p>
          <a:p>
            <a:pPr marL="0" indent="0" algn="just">
              <a:buFont typeface="Wingdings 3" pitchFamily="18" charset="2"/>
              <a:buNone/>
              <a:tabLst>
                <a:tab pos="227013" algn="l"/>
              </a:tabLst>
            </a:pPr>
            <a:endParaRPr lang="es-AR"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1214422"/>
            <a:ext cx="9144000" cy="5643578"/>
          </a:xfrm>
        </p:spPr>
        <p:txBody>
          <a:bodyPr/>
          <a:lstStyle/>
          <a:p>
            <a:r>
              <a:rPr lang="es-ES" sz="3200" dirty="0" smtClean="0"/>
              <a:t>Los medios principales por los cuales opera la constitución de servidumbres administrativas son los siguientes:</a:t>
            </a:r>
          </a:p>
          <a:p>
            <a:r>
              <a:rPr lang="es-ES" sz="3200" dirty="0" smtClean="0"/>
              <a:t>A) Ley formal </a:t>
            </a:r>
          </a:p>
          <a:p>
            <a:r>
              <a:rPr lang="es-ES" sz="3200" dirty="0" smtClean="0"/>
              <a:t>B) Acto administrativo fundado en ley  </a:t>
            </a:r>
          </a:p>
          <a:p>
            <a:r>
              <a:rPr lang="es-ES" sz="3200" dirty="0" smtClean="0"/>
              <a:t>C) Por contrato </a:t>
            </a:r>
          </a:p>
          <a:p>
            <a:r>
              <a:rPr lang="es-ES" sz="3200" dirty="0" smtClean="0"/>
              <a:t>D) Por acto de liberalidad  </a:t>
            </a:r>
          </a:p>
          <a:p>
            <a:r>
              <a:rPr lang="es-ES" sz="3200" dirty="0" smtClean="0"/>
              <a:t>E) Por accesión </a:t>
            </a:r>
          </a:p>
          <a:p>
            <a:r>
              <a:rPr lang="es-ES" sz="3200" dirty="0" smtClean="0"/>
              <a:t>F) Por usucapión</a:t>
            </a:r>
          </a:p>
          <a:p>
            <a:r>
              <a:rPr lang="es-ES" sz="3200" dirty="0" smtClean="0">
                <a:latin typeface="Bookman Old Style" pitchFamily="18" charset="0"/>
                <a:cs typeface="Times New Roman" pitchFamily="18" charset="0"/>
              </a:rPr>
              <a:t> </a:t>
            </a:r>
            <a:endParaRPr lang="es-AR" sz="3200" dirty="0" smtClean="0">
              <a:latin typeface="Bookman Old Style" pitchFamily="18" charset="0"/>
              <a:cs typeface="Times New Roman" pitchFamily="18" charset="0"/>
            </a:endParaRPr>
          </a:p>
        </p:txBody>
      </p:sp>
      <p:sp>
        <p:nvSpPr>
          <p:cNvPr id="21506" name="Rectangle 2"/>
          <p:cNvSpPr>
            <a:spLocks noGrp="1" noChangeArrowheads="1"/>
          </p:cNvSpPr>
          <p:nvPr>
            <p:ph type="title"/>
          </p:nvPr>
        </p:nvSpPr>
        <p:spPr>
          <a:xfrm>
            <a:off x="381000" y="0"/>
            <a:ext cx="8534400" cy="1143000"/>
          </a:xfrm>
        </p:spPr>
        <p:txBody>
          <a:bodyPr>
            <a:normAutofit/>
          </a:bodyPr>
          <a:lstStyle/>
          <a:p>
            <a:pPr fontAlgn="auto">
              <a:spcAft>
                <a:spcPts val="0"/>
              </a:spcAft>
              <a:defRPr/>
            </a:pPr>
            <a:r>
              <a:rPr lang="es-ES_tradnl" altLang="es-AR" dirty="0" smtClean="0"/>
              <a:t> Servidumbres  administrativas</a:t>
            </a:r>
            <a:endParaRPr lang="es-ES" altLang="es-A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562</TotalTime>
  <Words>2510</Words>
  <Application>Microsoft Office PowerPoint</Application>
  <PresentationFormat>Presentación en pantalla (4:3)</PresentationFormat>
  <Paragraphs>110</Paragraphs>
  <Slides>25</Slides>
  <Notes>1</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25</vt:i4>
      </vt:variant>
    </vt:vector>
  </HeadingPairs>
  <TitlesOfParts>
    <vt:vector size="38" baseType="lpstr">
      <vt:lpstr>Agency FB</vt:lpstr>
      <vt:lpstr>Arial</vt:lpstr>
      <vt:lpstr>Arial Black</vt:lpstr>
      <vt:lpstr>Arial Rounded MT Bold</vt:lpstr>
      <vt:lpstr>Bookman Old Style</vt:lpstr>
      <vt:lpstr>Calibri</vt:lpstr>
      <vt:lpstr>Edwardian Script ITC</vt:lpstr>
      <vt:lpstr>Lucida Sans Unicode</vt:lpstr>
      <vt:lpstr>Times New Roman</vt:lpstr>
      <vt:lpstr>Verdana</vt:lpstr>
      <vt:lpstr>Wingdings 2</vt:lpstr>
      <vt:lpstr>Wingdings 3</vt:lpstr>
      <vt:lpstr>Concurrencia</vt:lpstr>
      <vt:lpstr>Las servidumbres administrativas</vt:lpstr>
      <vt:lpstr> Servidumbres  administrativas</vt:lpstr>
      <vt:lpstr> Servidumbres  administrativas</vt:lpstr>
      <vt:lpstr> Servidumbres  administrativas</vt:lpstr>
      <vt:lpstr> Servidumbres  administrativas</vt:lpstr>
      <vt:lpstr> Servidumbres  administrativas</vt:lpstr>
      <vt:lpstr> Servidumbres  administrativas</vt:lpstr>
      <vt:lpstr> Servidumbres  administrativas</vt:lpstr>
      <vt:lpstr> Servidumbres  administrativas</vt:lpstr>
      <vt:lpstr> SCBA, 19/10/2016, "Farrán, Alberto Julio contra ‘Cooperativa Eléctrica y de Servicios Públicos Lujanense Ltda.’. Cobro de pesos". </vt:lpstr>
      <vt:lpstr> Servidumbres  administrativas</vt:lpstr>
      <vt:lpstr> Servidumbres  administrativas</vt:lpstr>
      <vt:lpstr> Clases de servidumbres  administrativas</vt:lpstr>
      <vt:lpstr> Clases de servidumbres  administrativas</vt:lpstr>
      <vt:lpstr> STJ Jujuy, 04/06/2012, Alustiza, Daniel c. Empresa Jujeña de Energía s/ ordinario por cobro de pesos  LLNOA 2012 (octubre), 964</vt:lpstr>
      <vt:lpstr>               Cosa riesgosa</vt:lpstr>
      <vt:lpstr> </vt:lpstr>
      <vt:lpstr> Clases de servidumbres  administrativas</vt:lpstr>
      <vt:lpstr>Resolución ENARGAS 3562/2015    25/11/2015   -     ANEXO I</vt:lpstr>
      <vt:lpstr>Resolución ENARGAS 3562/2015    25/11/2015   -     ANEXO I</vt:lpstr>
      <vt:lpstr>Massimino, Leonardo F. La consolidación de una doctrina en materia de prescripción de servidumbre de gasoducto, LA LEY 2010-B- 306.</vt:lpstr>
      <vt:lpstr> Clases de servidumbres  administrativas</vt:lpstr>
      <vt:lpstr> Clases de servidumbres  administrativas</vt:lpstr>
      <vt:lpstr>Presentación de PowerPoint</vt:lpstr>
      <vt:lpstr>Presentación de PowerPoint</vt:lpstr>
    </vt:vector>
  </TitlesOfParts>
  <Company>La Ley S.A.E. e 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Usuario</dc:creator>
  <cp:lastModifiedBy>Juliana Gardinetti</cp:lastModifiedBy>
  <cp:revision>61</cp:revision>
  <dcterms:created xsi:type="dcterms:W3CDTF">2005-05-26T13:43:17Z</dcterms:created>
  <dcterms:modified xsi:type="dcterms:W3CDTF">2019-12-09T13:38:21Z</dcterms:modified>
</cp:coreProperties>
</file>